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Lst>
  <p:sldSz cx="18288000" cy="10287000"/>
  <p:notesSz cx="6858000" cy="9144000"/>
  <p:embeddedFontLst>
    <p:embeddedFont>
      <p:font typeface="Gistesy" charset="1" panose="00000000000000000000"/>
      <p:regular r:id="rId15"/>
    </p:embeddedFont>
    <p:embeddedFont>
      <p:font typeface="Source Sans Pro Bold" charset="1" panose="020B0703030403020204"/>
      <p:regular r:id="rId16"/>
    </p:embeddedFont>
    <p:embeddedFont>
      <p:font typeface="Source Sans Pro" charset="1" panose="020B0503030403020204"/>
      <p:regular r:id="rId17"/>
    </p:embeddedFont>
    <p:embeddedFont>
      <p:font typeface="Aleo Bold" charset="1" panose="020F0802020204030203"/>
      <p:regular r:id="rId18"/>
    </p:embeddedFont>
    <p:embeddedFont>
      <p:font typeface="Aleo" charset="1" panose="020F0502020204030203"/>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0.png" Type="http://schemas.openxmlformats.org/officeDocument/2006/relationships/image"/><Relationship Id="rId11" Target="../media/image21.svg" Type="http://schemas.openxmlformats.org/officeDocument/2006/relationships/image"/><Relationship Id="rId12" Target="../media/image22.png" Type="http://schemas.openxmlformats.org/officeDocument/2006/relationships/image"/><Relationship Id="rId2" Target="../media/image12.png" Type="http://schemas.openxmlformats.org/officeDocument/2006/relationships/image"/><Relationship Id="rId3" Target="../media/image13.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 Id="rId6" Target="../media/image16.png" Type="http://schemas.openxmlformats.org/officeDocument/2006/relationships/image"/><Relationship Id="rId7" Target="../media/image17.svg" Type="http://schemas.openxmlformats.org/officeDocument/2006/relationships/image"/><Relationship Id="rId8" Target="../media/image18.png" Type="http://schemas.openxmlformats.org/officeDocument/2006/relationships/image"/><Relationship Id="rId9" Target="../media/image19.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svg" Type="http://schemas.openxmlformats.org/officeDocument/2006/relationships/image"/><Relationship Id="rId2" Target="../media/image23.png" Type="http://schemas.openxmlformats.org/officeDocument/2006/relationships/image"/><Relationship Id="rId3" Target="../media/image4.png" Type="http://schemas.openxmlformats.org/officeDocument/2006/relationships/image"/><Relationship Id="rId4" Target="../media/image5.svg" Type="http://schemas.openxmlformats.org/officeDocument/2006/relationships/image"/><Relationship Id="rId5" Target="../media/image12.png" Type="http://schemas.openxmlformats.org/officeDocument/2006/relationships/image"/><Relationship Id="rId6" Target="../media/image13.svg" Type="http://schemas.openxmlformats.org/officeDocument/2006/relationships/image"/><Relationship Id="rId7" Target="../media/image24.png" Type="http://schemas.openxmlformats.org/officeDocument/2006/relationships/image"/><Relationship Id="rId8" Target="../media/image25.svg" Type="http://schemas.openxmlformats.org/officeDocument/2006/relationships/image"/><Relationship Id="rId9" Target="../media/image20.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8.png" Type="http://schemas.openxmlformats.org/officeDocument/2006/relationships/image"/><Relationship Id="rId11" Target="../media/image29.svg" Type="http://schemas.openxmlformats.org/officeDocument/2006/relationships/image"/><Relationship Id="rId12" Target="../media/image16.png" Type="http://schemas.openxmlformats.org/officeDocument/2006/relationships/image"/><Relationship Id="rId13" Target="../media/image17.svg" Type="http://schemas.openxmlformats.org/officeDocument/2006/relationships/image"/><Relationship Id="rId14" Target="../media/image18.png" Type="http://schemas.openxmlformats.org/officeDocument/2006/relationships/image"/><Relationship Id="rId15" Target="../media/image19.svg" Type="http://schemas.openxmlformats.org/officeDocument/2006/relationships/image"/><Relationship Id="rId2" Target="../media/image4.png" Type="http://schemas.openxmlformats.org/officeDocument/2006/relationships/image"/><Relationship Id="rId3" Target="../media/image5.svg" Type="http://schemas.openxmlformats.org/officeDocument/2006/relationships/image"/><Relationship Id="rId4" Target="../media/image12.png" Type="http://schemas.openxmlformats.org/officeDocument/2006/relationships/image"/><Relationship Id="rId5" Target="../media/image13.svg" Type="http://schemas.openxmlformats.org/officeDocument/2006/relationships/image"/><Relationship Id="rId6" Target="../media/image6.png" Type="http://schemas.openxmlformats.org/officeDocument/2006/relationships/image"/><Relationship Id="rId7" Target="../media/image7.svg" Type="http://schemas.openxmlformats.org/officeDocument/2006/relationships/image"/><Relationship Id="rId8" Target="../media/image26.png" Type="http://schemas.openxmlformats.org/officeDocument/2006/relationships/image"/><Relationship Id="rId9" Target="../media/image27.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0.jpeg" Type="http://schemas.openxmlformats.org/officeDocument/2006/relationships/image"/><Relationship Id="rId3" Target="../media/image20.png" Type="http://schemas.openxmlformats.org/officeDocument/2006/relationships/image"/><Relationship Id="rId4" Target="../media/image21.svg" Type="http://schemas.openxmlformats.org/officeDocument/2006/relationships/image"/><Relationship Id="rId5" Target="../media/image12.png" Type="http://schemas.openxmlformats.org/officeDocument/2006/relationships/image"/><Relationship Id="rId6" Target="../media/image13.svg" Type="http://schemas.openxmlformats.org/officeDocument/2006/relationships/image"/><Relationship Id="rId7" Target="../media/image31.png" Type="http://schemas.openxmlformats.org/officeDocument/2006/relationships/image"/><Relationship Id="rId8" Target="../media/image32.svg" Type="http://schemas.openxmlformats.org/officeDocument/2006/relationships/image"/><Relationship Id="rId9" Target="../media/image33.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 Id="rId3" Target="../media/image34.jpeg" Type="http://schemas.openxmlformats.org/officeDocument/2006/relationships/image"/><Relationship Id="rId4" Target="../media/image35.png" Type="http://schemas.openxmlformats.org/officeDocument/2006/relationships/image"/><Relationship Id="rId5" Target="../media/image36.svg" Type="http://schemas.openxmlformats.org/officeDocument/2006/relationships/image"/><Relationship Id="rId6" Target="../media/image6.png" Type="http://schemas.openxmlformats.org/officeDocument/2006/relationships/image"/><Relationship Id="rId7" Target="../media/image7.svg" Type="http://schemas.openxmlformats.org/officeDocument/2006/relationships/image"/><Relationship Id="rId8" Target="../media/image37.png" Type="http://schemas.openxmlformats.org/officeDocument/2006/relationships/image"/><Relationship Id="rId9" Target="../media/image38.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9.jpeg" Type="http://schemas.openxmlformats.org/officeDocument/2006/relationships/image"/><Relationship Id="rId3" Target="../media/image40.png" Type="http://schemas.openxmlformats.org/officeDocument/2006/relationships/image"/><Relationship Id="rId4" Target="../media/image12.png" Type="http://schemas.openxmlformats.org/officeDocument/2006/relationships/image"/><Relationship Id="rId5" Target="../media/image13.svg" Type="http://schemas.openxmlformats.org/officeDocument/2006/relationships/image"/><Relationship Id="rId6" Target="../media/image14.png" Type="http://schemas.openxmlformats.org/officeDocument/2006/relationships/image"/><Relationship Id="rId7" Target="../media/image15.svg" Type="http://schemas.openxmlformats.org/officeDocument/2006/relationships/image"/><Relationship Id="rId8" Target="../media/image37.png" Type="http://schemas.openxmlformats.org/officeDocument/2006/relationships/image"/><Relationship Id="rId9" Target="../media/image38.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0.png" Type="http://schemas.openxmlformats.org/officeDocument/2006/relationships/image"/><Relationship Id="rId3" Target="../media/image39.jpeg" Type="http://schemas.openxmlformats.org/officeDocument/2006/relationships/image"/><Relationship Id="rId4" Target="../media/image4.png" Type="http://schemas.openxmlformats.org/officeDocument/2006/relationships/image"/><Relationship Id="rId5" Target="../media/image5.svg" Type="http://schemas.openxmlformats.org/officeDocument/2006/relationships/image"/><Relationship Id="rId6" Target="../media/image6.png" Type="http://schemas.openxmlformats.org/officeDocument/2006/relationships/image"/><Relationship Id="rId7" Target="../media/image7.svg" Type="http://schemas.openxmlformats.org/officeDocument/2006/relationships/image"/><Relationship Id="rId8" Target="../media/image37.png" Type="http://schemas.openxmlformats.org/officeDocument/2006/relationships/image"/><Relationship Id="rId9" Target="../media/image38.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1.jpeg" Type="http://schemas.openxmlformats.org/officeDocument/2006/relationships/image"/><Relationship Id="rId3" Target="../media/image42.png" Type="http://schemas.openxmlformats.org/officeDocument/2006/relationships/image"/><Relationship Id="rId4" Target="../media/image43.svg" Type="http://schemas.openxmlformats.org/officeDocument/2006/relationships/image"/><Relationship Id="rId5" Target="../media/image44.png" Type="http://schemas.openxmlformats.org/officeDocument/2006/relationships/image"/><Relationship Id="rId6" Target="../media/image45.sv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563999" y="-4696863"/>
            <a:ext cx="22532126" cy="14983863"/>
          </a:xfrm>
          <a:custGeom>
            <a:avLst/>
            <a:gdLst/>
            <a:ahLst/>
            <a:cxnLst/>
            <a:rect r="r" b="b" t="t" l="l"/>
            <a:pathLst>
              <a:path h="14983863" w="22532126">
                <a:moveTo>
                  <a:pt x="0" y="0"/>
                </a:moveTo>
                <a:lnTo>
                  <a:pt x="22532125" y="0"/>
                </a:lnTo>
                <a:lnTo>
                  <a:pt x="22532125" y="14983863"/>
                </a:lnTo>
                <a:lnTo>
                  <a:pt x="0" y="14983863"/>
                </a:lnTo>
                <a:lnTo>
                  <a:pt x="0" y="0"/>
                </a:lnTo>
                <a:close/>
              </a:path>
            </a:pathLst>
          </a:custGeom>
          <a:blipFill>
            <a:blip r:embed="rId2"/>
            <a:stretch>
              <a:fillRect l="0" t="-93" r="0" b="-93"/>
            </a:stretch>
          </a:blipFill>
        </p:spPr>
      </p:sp>
      <p:sp>
        <p:nvSpPr>
          <p:cNvPr name="Freeform 3" id="3"/>
          <p:cNvSpPr/>
          <p:nvPr/>
        </p:nvSpPr>
        <p:spPr>
          <a:xfrm flipH="false" flipV="false" rot="0">
            <a:off x="0" y="-6398895"/>
            <a:ext cx="18387927" cy="18387927"/>
          </a:xfrm>
          <a:custGeom>
            <a:avLst/>
            <a:gdLst/>
            <a:ahLst/>
            <a:cxnLst/>
            <a:rect r="r" b="b" t="t" l="l"/>
            <a:pathLst>
              <a:path h="18387927" w="18387927">
                <a:moveTo>
                  <a:pt x="0" y="0"/>
                </a:moveTo>
                <a:lnTo>
                  <a:pt x="18387927" y="0"/>
                </a:lnTo>
                <a:lnTo>
                  <a:pt x="18387927" y="18387927"/>
                </a:lnTo>
                <a:lnTo>
                  <a:pt x="0" y="18387927"/>
                </a:lnTo>
                <a:lnTo>
                  <a:pt x="0" y="0"/>
                </a:lnTo>
                <a:close/>
              </a:path>
            </a:pathLst>
          </a:custGeom>
          <a:blipFill>
            <a:blip r:embed="rId3">
              <a:alphaModFix amt="68000"/>
              <a:extLst>
                <a:ext uri="{96DAC541-7B7A-43D3-8B79-37D633B846F1}">
                  <asvg:svgBlip xmlns:asvg="http://schemas.microsoft.com/office/drawing/2016/SVG/main" r:embed="rId4"/>
                </a:ext>
              </a:extLst>
            </a:blip>
            <a:stretch>
              <a:fillRect l="0" t="0" r="0" b="0"/>
            </a:stretch>
          </a:blipFill>
        </p:spPr>
      </p:sp>
      <p:sp>
        <p:nvSpPr>
          <p:cNvPr name="TextBox 4" id="4"/>
          <p:cNvSpPr txBox="true"/>
          <p:nvPr/>
        </p:nvSpPr>
        <p:spPr>
          <a:xfrm rot="0">
            <a:off x="6015320" y="5070796"/>
            <a:ext cx="11073607" cy="2916460"/>
          </a:xfrm>
          <a:prstGeom prst="rect">
            <a:avLst/>
          </a:prstGeom>
        </p:spPr>
        <p:txBody>
          <a:bodyPr anchor="t" rtlCol="false" tIns="0" lIns="0" bIns="0" rIns="0">
            <a:spAutoFit/>
          </a:bodyPr>
          <a:lstStyle/>
          <a:p>
            <a:pPr algn="ctr">
              <a:lnSpc>
                <a:spcPts val="10930"/>
              </a:lnSpc>
            </a:pPr>
            <a:r>
              <a:rPr lang="en-US" sz="12281">
                <a:solidFill>
                  <a:srgbClr val="FFFFFF"/>
                </a:solidFill>
                <a:latin typeface="Gistesy"/>
                <a:ea typeface="Gistesy"/>
                <a:cs typeface="Gistesy"/>
                <a:sym typeface="Gistesy"/>
              </a:rPr>
              <a:t>Toivoa naisille -työ </a:t>
            </a:r>
          </a:p>
          <a:p>
            <a:pPr algn="ctr">
              <a:lnSpc>
                <a:spcPts val="10930"/>
              </a:lnSpc>
            </a:pPr>
            <a:r>
              <a:rPr lang="en-US" sz="12281">
                <a:solidFill>
                  <a:srgbClr val="FFFFFF"/>
                </a:solidFill>
                <a:latin typeface="Gistesy"/>
                <a:ea typeface="Gistesy"/>
                <a:cs typeface="Gistesy"/>
                <a:sym typeface="Gistesy"/>
              </a:rPr>
              <a:t>Suomessa jo 25 vuotta</a:t>
            </a:r>
          </a:p>
        </p:txBody>
      </p:sp>
      <p:sp>
        <p:nvSpPr>
          <p:cNvPr name="Freeform 5" id="5"/>
          <p:cNvSpPr/>
          <p:nvPr/>
        </p:nvSpPr>
        <p:spPr>
          <a:xfrm flipH="false" flipV="false" rot="0">
            <a:off x="-2227090" y="4727896"/>
            <a:ext cx="8242411" cy="8242411"/>
          </a:xfrm>
          <a:custGeom>
            <a:avLst/>
            <a:gdLst/>
            <a:ahLst/>
            <a:cxnLst/>
            <a:rect r="r" b="b" t="t" l="l"/>
            <a:pathLst>
              <a:path h="8242411" w="8242411">
                <a:moveTo>
                  <a:pt x="0" y="0"/>
                </a:moveTo>
                <a:lnTo>
                  <a:pt x="8242410" y="0"/>
                </a:lnTo>
                <a:lnTo>
                  <a:pt x="8242410" y="8242411"/>
                </a:lnTo>
                <a:lnTo>
                  <a:pt x="0" y="824241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0">
            <a:off x="3130759" y="5146944"/>
            <a:ext cx="2450589" cy="2428311"/>
          </a:xfrm>
          <a:custGeom>
            <a:avLst/>
            <a:gdLst/>
            <a:ahLst/>
            <a:cxnLst/>
            <a:rect r="r" b="b" t="t" l="l"/>
            <a:pathLst>
              <a:path h="2428311" w="2450589">
                <a:moveTo>
                  <a:pt x="0" y="0"/>
                </a:moveTo>
                <a:lnTo>
                  <a:pt x="2450588" y="0"/>
                </a:lnTo>
                <a:lnTo>
                  <a:pt x="2450588" y="2428310"/>
                </a:lnTo>
                <a:lnTo>
                  <a:pt x="0" y="242831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grpSp>
        <p:nvGrpSpPr>
          <p:cNvPr name="Group 7" id="7"/>
          <p:cNvGrpSpPr/>
          <p:nvPr/>
        </p:nvGrpSpPr>
        <p:grpSpPr>
          <a:xfrm rot="0">
            <a:off x="1028700" y="797656"/>
            <a:ext cx="3327353" cy="1436612"/>
            <a:chOff x="0" y="0"/>
            <a:chExt cx="4436471" cy="1915482"/>
          </a:xfrm>
        </p:grpSpPr>
        <p:sp>
          <p:nvSpPr>
            <p:cNvPr name="Freeform 8" id="8"/>
            <p:cNvSpPr/>
            <p:nvPr/>
          </p:nvSpPr>
          <p:spPr>
            <a:xfrm flipH="false" flipV="false" rot="0">
              <a:off x="1666546" y="0"/>
              <a:ext cx="2769924" cy="1915482"/>
            </a:xfrm>
            <a:custGeom>
              <a:avLst/>
              <a:gdLst/>
              <a:ahLst/>
              <a:cxnLst/>
              <a:rect r="r" b="b" t="t" l="l"/>
              <a:pathLst>
                <a:path h="1915482" w="2769924">
                  <a:moveTo>
                    <a:pt x="0" y="0"/>
                  </a:moveTo>
                  <a:lnTo>
                    <a:pt x="2769925" y="0"/>
                  </a:lnTo>
                  <a:lnTo>
                    <a:pt x="2769925" y="1915482"/>
                  </a:lnTo>
                  <a:lnTo>
                    <a:pt x="0" y="1915482"/>
                  </a:lnTo>
                  <a:lnTo>
                    <a:pt x="0" y="0"/>
                  </a:lnTo>
                  <a:close/>
                </a:path>
              </a:pathLst>
            </a:custGeom>
            <a:blipFill>
              <a:blip r:embed="rId9">
                <a:extLst>
                  <a:ext uri="{96DAC541-7B7A-43D3-8B79-37D633B846F1}">
                    <asvg:svgBlip xmlns:asvg="http://schemas.microsoft.com/office/drawing/2016/SVG/main" r:embed="rId10"/>
                  </a:ext>
                </a:extLst>
              </a:blip>
              <a:stretch>
                <a:fillRect l="-92476" t="-5261" r="0" b="0"/>
              </a:stretch>
            </a:blipFill>
          </p:spPr>
        </p:sp>
        <p:sp>
          <p:nvSpPr>
            <p:cNvPr name="Freeform 9" id="9"/>
            <p:cNvSpPr/>
            <p:nvPr/>
          </p:nvSpPr>
          <p:spPr>
            <a:xfrm flipH="false" flipV="false" rot="0">
              <a:off x="0" y="227496"/>
              <a:ext cx="1419849" cy="1406942"/>
            </a:xfrm>
            <a:custGeom>
              <a:avLst/>
              <a:gdLst/>
              <a:ahLst/>
              <a:cxnLst/>
              <a:rect r="r" b="b" t="t" l="l"/>
              <a:pathLst>
                <a:path h="1406942" w="1419849">
                  <a:moveTo>
                    <a:pt x="0" y="0"/>
                  </a:moveTo>
                  <a:lnTo>
                    <a:pt x="1419849" y="0"/>
                  </a:lnTo>
                  <a:lnTo>
                    <a:pt x="1419849" y="1406941"/>
                  </a:lnTo>
                  <a:lnTo>
                    <a:pt x="0" y="1406941"/>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gr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DBEBF1"/>
        </a:solidFill>
      </p:bgPr>
    </p:bg>
    <p:spTree>
      <p:nvGrpSpPr>
        <p:cNvPr id="1" name=""/>
        <p:cNvGrpSpPr/>
        <p:nvPr/>
      </p:nvGrpSpPr>
      <p:grpSpPr>
        <a:xfrm>
          <a:off x="0" y="0"/>
          <a:ext cx="0" cy="0"/>
          <a:chOff x="0" y="0"/>
          <a:chExt cx="0" cy="0"/>
        </a:xfrm>
      </p:grpSpPr>
      <p:sp>
        <p:nvSpPr>
          <p:cNvPr name="Freeform 2" id="2"/>
          <p:cNvSpPr/>
          <p:nvPr/>
        </p:nvSpPr>
        <p:spPr>
          <a:xfrm flipH="true" flipV="false" rot="0">
            <a:off x="15301009" y="7248554"/>
            <a:ext cx="5165510" cy="5165510"/>
          </a:xfrm>
          <a:custGeom>
            <a:avLst/>
            <a:gdLst/>
            <a:ahLst/>
            <a:cxnLst/>
            <a:rect r="r" b="b" t="t" l="l"/>
            <a:pathLst>
              <a:path h="5165510" w="5165510">
                <a:moveTo>
                  <a:pt x="5165510" y="0"/>
                </a:moveTo>
                <a:lnTo>
                  <a:pt x="0" y="0"/>
                </a:lnTo>
                <a:lnTo>
                  <a:pt x="0" y="5165510"/>
                </a:lnTo>
                <a:lnTo>
                  <a:pt x="5165510" y="5165510"/>
                </a:lnTo>
                <a:lnTo>
                  <a:pt x="516551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5467894" y="7470981"/>
            <a:ext cx="1609289" cy="1594659"/>
          </a:xfrm>
          <a:custGeom>
            <a:avLst/>
            <a:gdLst/>
            <a:ahLst/>
            <a:cxnLst/>
            <a:rect r="r" b="b" t="t" l="l"/>
            <a:pathLst>
              <a:path h="1594659" w="1609289">
                <a:moveTo>
                  <a:pt x="0" y="0"/>
                </a:moveTo>
                <a:lnTo>
                  <a:pt x="1609289" y="0"/>
                </a:lnTo>
                <a:lnTo>
                  <a:pt x="1609289" y="1594660"/>
                </a:lnTo>
                <a:lnTo>
                  <a:pt x="0" y="159466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1028700" y="1130429"/>
            <a:ext cx="4555281" cy="1966779"/>
            <a:chOff x="0" y="0"/>
            <a:chExt cx="6073708" cy="2622373"/>
          </a:xfrm>
        </p:grpSpPr>
        <p:sp>
          <p:nvSpPr>
            <p:cNvPr name="Freeform 5" id="5"/>
            <p:cNvSpPr/>
            <p:nvPr/>
          </p:nvSpPr>
          <p:spPr>
            <a:xfrm flipH="false" flipV="false" rot="0">
              <a:off x="2281569" y="0"/>
              <a:ext cx="3792138" cy="2622373"/>
            </a:xfrm>
            <a:custGeom>
              <a:avLst/>
              <a:gdLst/>
              <a:ahLst/>
              <a:cxnLst/>
              <a:rect r="r" b="b" t="t" l="l"/>
              <a:pathLst>
                <a:path h="2622373" w="3792138">
                  <a:moveTo>
                    <a:pt x="0" y="0"/>
                  </a:moveTo>
                  <a:lnTo>
                    <a:pt x="3792139" y="0"/>
                  </a:lnTo>
                  <a:lnTo>
                    <a:pt x="3792139" y="2622373"/>
                  </a:lnTo>
                  <a:lnTo>
                    <a:pt x="0" y="2622373"/>
                  </a:lnTo>
                  <a:lnTo>
                    <a:pt x="0" y="0"/>
                  </a:lnTo>
                  <a:close/>
                </a:path>
              </a:pathLst>
            </a:custGeom>
            <a:blipFill>
              <a:blip r:embed="rId6">
                <a:extLst>
                  <a:ext uri="{96DAC541-7B7A-43D3-8B79-37D633B846F1}">
                    <asvg:svgBlip xmlns:asvg="http://schemas.microsoft.com/office/drawing/2016/SVG/main" r:embed="rId7"/>
                  </a:ext>
                </a:extLst>
              </a:blip>
              <a:stretch>
                <a:fillRect l="-92476" t="-5261" r="0" b="0"/>
              </a:stretch>
            </a:blipFill>
          </p:spPr>
        </p:sp>
        <p:sp>
          <p:nvSpPr>
            <p:cNvPr name="Freeform 6" id="6"/>
            <p:cNvSpPr/>
            <p:nvPr/>
          </p:nvSpPr>
          <p:spPr>
            <a:xfrm flipH="false" flipV="false" rot="0">
              <a:off x="0" y="311451"/>
              <a:ext cx="1943831" cy="1926160"/>
            </a:xfrm>
            <a:custGeom>
              <a:avLst/>
              <a:gdLst/>
              <a:ahLst/>
              <a:cxnLst/>
              <a:rect r="r" b="b" t="t" l="l"/>
              <a:pathLst>
                <a:path h="1926160" w="1943831">
                  <a:moveTo>
                    <a:pt x="0" y="0"/>
                  </a:moveTo>
                  <a:lnTo>
                    <a:pt x="1943831" y="0"/>
                  </a:lnTo>
                  <a:lnTo>
                    <a:pt x="1943831" y="1926160"/>
                  </a:lnTo>
                  <a:lnTo>
                    <a:pt x="0" y="192616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sp>
        <p:nvSpPr>
          <p:cNvPr name="TextBox 7" id="7"/>
          <p:cNvSpPr txBox="true"/>
          <p:nvPr/>
        </p:nvSpPr>
        <p:spPr>
          <a:xfrm rot="0">
            <a:off x="1028700" y="3382959"/>
            <a:ext cx="8469835" cy="3019320"/>
          </a:xfrm>
          <a:prstGeom prst="rect">
            <a:avLst/>
          </a:prstGeom>
        </p:spPr>
        <p:txBody>
          <a:bodyPr anchor="t" rtlCol="false" tIns="0" lIns="0" bIns="0" rIns="0">
            <a:spAutoFit/>
          </a:bodyPr>
          <a:lstStyle/>
          <a:p>
            <a:pPr algn="l">
              <a:lnSpc>
                <a:spcPts val="4004"/>
              </a:lnSpc>
              <a:spcBef>
                <a:spcPct val="0"/>
              </a:spcBef>
            </a:pPr>
            <a:r>
              <a:rPr lang="en-US" b="true" sz="2860">
                <a:solidFill>
                  <a:srgbClr val="002D3E"/>
                </a:solidFill>
                <a:latin typeface="Source Sans Pro Bold"/>
                <a:ea typeface="Source Sans Pro Bold"/>
                <a:cs typeface="Source Sans Pro Bold"/>
                <a:sym typeface="Source Sans Pro Bold"/>
              </a:rPr>
              <a:t>Toivoa naisille -työ </a:t>
            </a:r>
            <a:r>
              <a:rPr lang="en-US" sz="2860">
                <a:solidFill>
                  <a:srgbClr val="002D3E"/>
                </a:solidFill>
                <a:latin typeface="Source Sans Pro"/>
                <a:ea typeface="Source Sans Pro"/>
                <a:cs typeface="Source Sans Pro"/>
                <a:sym typeface="Source Sans Pro"/>
              </a:rPr>
              <a:t>on toiminut Suomessa jo 25 vuotta ja sen tarkoituksena on vahvistaa naisia ja naisten asemaa ympäri maailmaa. Suomessa työ näkyy muun muassa rukousryhminä, joissa naiset kokoontuvat rukoilemaan. Tällä hetkellä Suomessa toimii noin 90 Toivoa naisille -rukousryhmää. </a:t>
            </a:r>
          </a:p>
        </p:txBody>
      </p:sp>
      <p:sp>
        <p:nvSpPr>
          <p:cNvPr name="TextBox 8" id="8"/>
          <p:cNvSpPr txBox="true"/>
          <p:nvPr/>
        </p:nvSpPr>
        <p:spPr>
          <a:xfrm rot="0">
            <a:off x="1028700" y="6678504"/>
            <a:ext cx="8115300" cy="1091849"/>
          </a:xfrm>
          <a:prstGeom prst="rect">
            <a:avLst/>
          </a:prstGeom>
        </p:spPr>
        <p:txBody>
          <a:bodyPr anchor="t" rtlCol="false" tIns="0" lIns="0" bIns="0" rIns="0">
            <a:spAutoFit/>
          </a:bodyPr>
          <a:lstStyle/>
          <a:p>
            <a:pPr algn="l">
              <a:lnSpc>
                <a:spcPts val="4397"/>
              </a:lnSpc>
              <a:spcBef>
                <a:spcPct val="0"/>
              </a:spcBef>
            </a:pPr>
            <a:r>
              <a:rPr lang="en-US" b="true" sz="3140">
                <a:solidFill>
                  <a:srgbClr val="28A6B6"/>
                </a:solidFill>
                <a:latin typeface="Aleo Bold"/>
                <a:ea typeface="Aleo Bold"/>
                <a:cs typeface="Aleo Bold"/>
                <a:sym typeface="Aleo Bold"/>
              </a:rPr>
              <a:t>Tervetuloa juhlimaan Toivoa naisille -työn juhlavuotta 25v 2025!</a:t>
            </a:r>
          </a:p>
        </p:txBody>
      </p:sp>
      <p:sp>
        <p:nvSpPr>
          <p:cNvPr name="Freeform 9" id="9"/>
          <p:cNvSpPr/>
          <p:nvPr/>
        </p:nvSpPr>
        <p:spPr>
          <a:xfrm flipH="false" flipV="true" rot="0">
            <a:off x="10271386" y="-1161064"/>
            <a:ext cx="13916395" cy="15431486"/>
          </a:xfrm>
          <a:custGeom>
            <a:avLst/>
            <a:gdLst/>
            <a:ahLst/>
            <a:cxnLst/>
            <a:rect r="r" b="b" t="t" l="l"/>
            <a:pathLst>
              <a:path h="15431486" w="13916395">
                <a:moveTo>
                  <a:pt x="0" y="15431486"/>
                </a:moveTo>
                <a:lnTo>
                  <a:pt x="13916394" y="15431486"/>
                </a:lnTo>
                <a:lnTo>
                  <a:pt x="13916394" y="0"/>
                </a:lnTo>
                <a:lnTo>
                  <a:pt x="0" y="0"/>
                </a:lnTo>
                <a:lnTo>
                  <a:pt x="0" y="15431486"/>
                </a:lnTo>
                <a:close/>
              </a:path>
            </a:pathLst>
          </a:custGeom>
          <a:blipFill>
            <a:blip r:embed="rId10">
              <a:alphaModFix amt="68000"/>
              <a:extLst>
                <a:ext uri="{96DAC541-7B7A-43D3-8B79-37D633B846F1}">
                  <asvg:svgBlip xmlns:asvg="http://schemas.microsoft.com/office/drawing/2016/SVG/main" r:embed="rId11"/>
                </a:ext>
              </a:extLst>
            </a:blip>
            <a:stretch>
              <a:fillRect l="0" t="0" r="0" b="0"/>
            </a:stretch>
          </a:blipFill>
        </p:spPr>
      </p:sp>
      <p:grpSp>
        <p:nvGrpSpPr>
          <p:cNvPr name="Group 10" id="10"/>
          <p:cNvGrpSpPr/>
          <p:nvPr/>
        </p:nvGrpSpPr>
        <p:grpSpPr>
          <a:xfrm rot="0">
            <a:off x="10431951" y="358583"/>
            <a:ext cx="8008449" cy="11331055"/>
            <a:chOff x="0" y="0"/>
            <a:chExt cx="8724651" cy="12344400"/>
          </a:xfrm>
        </p:grpSpPr>
        <p:sp>
          <p:nvSpPr>
            <p:cNvPr name="Freeform 11" id="11"/>
            <p:cNvSpPr/>
            <p:nvPr/>
          </p:nvSpPr>
          <p:spPr>
            <a:xfrm flipH="false" flipV="false" rot="0">
              <a:off x="0" y="0"/>
              <a:ext cx="8724650" cy="12344463"/>
            </a:xfrm>
            <a:custGeom>
              <a:avLst/>
              <a:gdLst/>
              <a:ahLst/>
              <a:cxnLst/>
              <a:rect r="r" b="b" t="t" l="l"/>
              <a:pathLst>
                <a:path h="12344463" w="8724650">
                  <a:moveTo>
                    <a:pt x="0" y="0"/>
                  </a:moveTo>
                  <a:lnTo>
                    <a:pt x="8724650" y="0"/>
                  </a:lnTo>
                  <a:lnTo>
                    <a:pt x="8724650" y="12344463"/>
                  </a:lnTo>
                  <a:lnTo>
                    <a:pt x="0" y="12344463"/>
                  </a:lnTo>
                  <a:lnTo>
                    <a:pt x="0" y="0"/>
                  </a:lnTo>
                  <a:close/>
                </a:path>
              </a:pathLst>
            </a:custGeom>
            <a:blipFill>
              <a:blip r:embed="rId12"/>
              <a:stretch>
                <a:fillRect l="-3208" t="0" r="-3208" b="0"/>
              </a:stretch>
            </a:blipFill>
          </p:spPr>
        </p:sp>
      </p:grpSp>
    </p:spTree>
  </p:cSld>
  <p:clrMapOvr>
    <a:masterClrMapping/>
  </p:clrMapOvr>
  <p:transition spd="slow">
    <p:push dir="l"/>
  </p:transition>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DBEBF1"/>
        </a:solidFill>
      </p:bgPr>
    </p:bg>
    <p:spTree>
      <p:nvGrpSpPr>
        <p:cNvPr id="1" name=""/>
        <p:cNvGrpSpPr/>
        <p:nvPr/>
      </p:nvGrpSpPr>
      <p:grpSpPr>
        <a:xfrm>
          <a:off x="0" y="0"/>
          <a:ext cx="0" cy="0"/>
          <a:chOff x="0" y="0"/>
          <a:chExt cx="0" cy="0"/>
        </a:xfrm>
      </p:grpSpPr>
      <p:sp>
        <p:nvSpPr>
          <p:cNvPr name="TextBox 2" id="2"/>
          <p:cNvSpPr txBox="true"/>
          <p:nvPr/>
        </p:nvSpPr>
        <p:spPr>
          <a:xfrm rot="0">
            <a:off x="2311764" y="802613"/>
            <a:ext cx="4992654" cy="685912"/>
          </a:xfrm>
          <a:prstGeom prst="rect">
            <a:avLst/>
          </a:prstGeom>
        </p:spPr>
        <p:txBody>
          <a:bodyPr anchor="t" rtlCol="false" tIns="0" lIns="0" bIns="0" rIns="0">
            <a:spAutoFit/>
          </a:bodyPr>
          <a:lstStyle/>
          <a:p>
            <a:pPr algn="ctr">
              <a:lnSpc>
                <a:spcPts val="5484"/>
              </a:lnSpc>
            </a:pPr>
            <a:r>
              <a:rPr lang="en-US" sz="3917" b="true">
                <a:solidFill>
                  <a:srgbClr val="002D3E"/>
                </a:solidFill>
                <a:latin typeface="Aleo Bold"/>
                <a:ea typeface="Aleo Bold"/>
                <a:cs typeface="Aleo Bold"/>
                <a:sym typeface="Aleo Bold"/>
              </a:rPr>
              <a:t>ELEMENTIT teemana:</a:t>
            </a:r>
          </a:p>
        </p:txBody>
      </p:sp>
      <p:sp>
        <p:nvSpPr>
          <p:cNvPr name="TextBox 3" id="3"/>
          <p:cNvSpPr txBox="true"/>
          <p:nvPr/>
        </p:nvSpPr>
        <p:spPr>
          <a:xfrm rot="0">
            <a:off x="663086" y="1524023"/>
            <a:ext cx="11705471" cy="1416879"/>
          </a:xfrm>
          <a:prstGeom prst="rect">
            <a:avLst/>
          </a:prstGeom>
        </p:spPr>
        <p:txBody>
          <a:bodyPr anchor="t" rtlCol="false" tIns="0" lIns="0" bIns="0" rIns="0">
            <a:spAutoFit/>
          </a:bodyPr>
          <a:lstStyle/>
          <a:p>
            <a:pPr algn="l">
              <a:lnSpc>
                <a:spcPts val="11607"/>
              </a:lnSpc>
            </a:pPr>
            <a:r>
              <a:rPr lang="en-US" sz="8290">
                <a:solidFill>
                  <a:srgbClr val="002D3E"/>
                </a:solidFill>
                <a:latin typeface="Gistesy"/>
                <a:ea typeface="Gistesy"/>
                <a:cs typeface="Gistesy"/>
                <a:sym typeface="Gistesy"/>
              </a:rPr>
              <a:t>“Toivoa naisille - lahja maailmalle”</a:t>
            </a:r>
          </a:p>
        </p:txBody>
      </p:sp>
      <p:grpSp>
        <p:nvGrpSpPr>
          <p:cNvPr name="Group 4" id="4"/>
          <p:cNvGrpSpPr/>
          <p:nvPr/>
        </p:nvGrpSpPr>
        <p:grpSpPr>
          <a:xfrm rot="0">
            <a:off x="11184473" y="-185371"/>
            <a:ext cx="3192542" cy="10657742"/>
            <a:chOff x="0" y="0"/>
            <a:chExt cx="840834" cy="2806977"/>
          </a:xfrm>
        </p:grpSpPr>
        <p:sp>
          <p:nvSpPr>
            <p:cNvPr name="Freeform 5" id="5"/>
            <p:cNvSpPr/>
            <p:nvPr/>
          </p:nvSpPr>
          <p:spPr>
            <a:xfrm flipH="false" flipV="false" rot="0">
              <a:off x="0" y="0"/>
              <a:ext cx="840834" cy="2806978"/>
            </a:xfrm>
            <a:custGeom>
              <a:avLst/>
              <a:gdLst/>
              <a:ahLst/>
              <a:cxnLst/>
              <a:rect r="r" b="b" t="t" l="l"/>
              <a:pathLst>
                <a:path h="2806978" w="840834">
                  <a:moveTo>
                    <a:pt x="0" y="0"/>
                  </a:moveTo>
                  <a:lnTo>
                    <a:pt x="840834" y="0"/>
                  </a:lnTo>
                  <a:lnTo>
                    <a:pt x="840834" y="2806978"/>
                  </a:lnTo>
                  <a:lnTo>
                    <a:pt x="0" y="2806978"/>
                  </a:lnTo>
                  <a:close/>
                </a:path>
              </a:pathLst>
            </a:custGeom>
            <a:solidFill>
              <a:srgbClr val="5D5490"/>
            </a:solidFill>
          </p:spPr>
        </p:sp>
        <p:sp>
          <p:nvSpPr>
            <p:cNvPr name="TextBox 6" id="6"/>
            <p:cNvSpPr txBox="true"/>
            <p:nvPr/>
          </p:nvSpPr>
          <p:spPr>
            <a:xfrm>
              <a:off x="0" y="-38100"/>
              <a:ext cx="840834" cy="2845077"/>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14323210" y="0"/>
            <a:ext cx="4318403" cy="10657742"/>
            <a:chOff x="0" y="0"/>
            <a:chExt cx="1137357" cy="2806977"/>
          </a:xfrm>
        </p:grpSpPr>
        <p:sp>
          <p:nvSpPr>
            <p:cNvPr name="Freeform 8" id="8"/>
            <p:cNvSpPr/>
            <p:nvPr/>
          </p:nvSpPr>
          <p:spPr>
            <a:xfrm flipH="false" flipV="false" rot="0">
              <a:off x="0" y="0"/>
              <a:ext cx="1137357" cy="2806978"/>
            </a:xfrm>
            <a:custGeom>
              <a:avLst/>
              <a:gdLst/>
              <a:ahLst/>
              <a:cxnLst/>
              <a:rect r="r" b="b" t="t" l="l"/>
              <a:pathLst>
                <a:path h="2806978" w="1137357">
                  <a:moveTo>
                    <a:pt x="0" y="0"/>
                  </a:moveTo>
                  <a:lnTo>
                    <a:pt x="1137357" y="0"/>
                  </a:lnTo>
                  <a:lnTo>
                    <a:pt x="1137357" y="2806978"/>
                  </a:lnTo>
                  <a:lnTo>
                    <a:pt x="0" y="2806978"/>
                  </a:lnTo>
                  <a:close/>
                </a:path>
              </a:pathLst>
            </a:custGeom>
            <a:solidFill>
              <a:srgbClr val="002D3E"/>
            </a:solidFill>
          </p:spPr>
        </p:sp>
        <p:sp>
          <p:nvSpPr>
            <p:cNvPr name="TextBox 9" id="9"/>
            <p:cNvSpPr txBox="true"/>
            <p:nvPr/>
          </p:nvSpPr>
          <p:spPr>
            <a:xfrm>
              <a:off x="0" y="-38100"/>
              <a:ext cx="1137357" cy="2845077"/>
            </a:xfrm>
            <a:prstGeom prst="rect">
              <a:avLst/>
            </a:prstGeom>
          </p:spPr>
          <p:txBody>
            <a:bodyPr anchor="ctr" rtlCol="false" tIns="50800" lIns="50800" bIns="50800" rIns="50800"/>
            <a:lstStyle/>
            <a:p>
              <a:pPr algn="ctr">
                <a:lnSpc>
                  <a:spcPts val="2659"/>
                </a:lnSpc>
              </a:pPr>
            </a:p>
          </p:txBody>
        </p:sp>
      </p:grpSp>
      <p:sp>
        <p:nvSpPr>
          <p:cNvPr name="Freeform 10" id="10"/>
          <p:cNvSpPr/>
          <p:nvPr/>
        </p:nvSpPr>
        <p:spPr>
          <a:xfrm flipH="false" flipV="false" rot="0">
            <a:off x="11184473" y="0"/>
            <a:ext cx="7362726" cy="10287000"/>
          </a:xfrm>
          <a:custGeom>
            <a:avLst/>
            <a:gdLst/>
            <a:ahLst/>
            <a:cxnLst/>
            <a:rect r="r" b="b" t="t" l="l"/>
            <a:pathLst>
              <a:path h="10287000" w="7362726">
                <a:moveTo>
                  <a:pt x="0" y="0"/>
                </a:moveTo>
                <a:lnTo>
                  <a:pt x="7362726" y="0"/>
                </a:lnTo>
                <a:lnTo>
                  <a:pt x="7362726" y="10287000"/>
                </a:lnTo>
                <a:lnTo>
                  <a:pt x="0" y="10287000"/>
                </a:lnTo>
                <a:lnTo>
                  <a:pt x="0" y="0"/>
                </a:lnTo>
                <a:close/>
              </a:path>
            </a:pathLst>
          </a:custGeom>
          <a:blipFill>
            <a:blip r:embed="rId2"/>
            <a:stretch>
              <a:fillRect l="-21228" t="-1347" r="-6183" b="-1347"/>
            </a:stretch>
          </a:blipFill>
        </p:spPr>
      </p:sp>
      <p:sp>
        <p:nvSpPr>
          <p:cNvPr name="Freeform 11" id="11"/>
          <p:cNvSpPr/>
          <p:nvPr/>
        </p:nvSpPr>
        <p:spPr>
          <a:xfrm flipH="true" flipV="false" rot="0">
            <a:off x="14611774" y="3165230"/>
            <a:ext cx="5860595" cy="5860595"/>
          </a:xfrm>
          <a:custGeom>
            <a:avLst/>
            <a:gdLst/>
            <a:ahLst/>
            <a:cxnLst/>
            <a:rect r="r" b="b" t="t" l="l"/>
            <a:pathLst>
              <a:path h="5860595" w="5860595">
                <a:moveTo>
                  <a:pt x="5860595" y="0"/>
                </a:moveTo>
                <a:lnTo>
                  <a:pt x="0" y="0"/>
                </a:lnTo>
                <a:lnTo>
                  <a:pt x="0" y="5860595"/>
                </a:lnTo>
                <a:lnTo>
                  <a:pt x="5860595" y="5860595"/>
                </a:lnTo>
                <a:lnTo>
                  <a:pt x="5860595"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12" id="12"/>
          <p:cNvSpPr/>
          <p:nvPr/>
        </p:nvSpPr>
        <p:spPr>
          <a:xfrm flipH="true" flipV="false" rot="0">
            <a:off x="14058546" y="6182575"/>
            <a:ext cx="6151451" cy="6151451"/>
          </a:xfrm>
          <a:custGeom>
            <a:avLst/>
            <a:gdLst/>
            <a:ahLst/>
            <a:cxnLst/>
            <a:rect r="r" b="b" t="t" l="l"/>
            <a:pathLst>
              <a:path h="6151451" w="6151451">
                <a:moveTo>
                  <a:pt x="6151451" y="0"/>
                </a:moveTo>
                <a:lnTo>
                  <a:pt x="0" y="0"/>
                </a:lnTo>
                <a:lnTo>
                  <a:pt x="0" y="6151450"/>
                </a:lnTo>
                <a:lnTo>
                  <a:pt x="6151451" y="6151450"/>
                </a:lnTo>
                <a:lnTo>
                  <a:pt x="6151451"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3" id="13"/>
          <p:cNvSpPr/>
          <p:nvPr/>
        </p:nvSpPr>
        <p:spPr>
          <a:xfrm flipH="false" flipV="true" rot="-10800000">
            <a:off x="6634053" y="5800095"/>
            <a:ext cx="3840727" cy="4258871"/>
          </a:xfrm>
          <a:custGeom>
            <a:avLst/>
            <a:gdLst/>
            <a:ahLst/>
            <a:cxnLst/>
            <a:rect r="r" b="b" t="t" l="l"/>
            <a:pathLst>
              <a:path h="4258871" w="3840727">
                <a:moveTo>
                  <a:pt x="0" y="4258871"/>
                </a:moveTo>
                <a:lnTo>
                  <a:pt x="3840727" y="4258871"/>
                </a:lnTo>
                <a:lnTo>
                  <a:pt x="3840727" y="0"/>
                </a:lnTo>
                <a:lnTo>
                  <a:pt x="0" y="0"/>
                </a:lnTo>
                <a:lnTo>
                  <a:pt x="0" y="4258871"/>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4" id="14"/>
          <p:cNvSpPr/>
          <p:nvPr/>
        </p:nvSpPr>
        <p:spPr>
          <a:xfrm flipH="false" flipV="true" rot="-10800000">
            <a:off x="6598850" y="2733954"/>
            <a:ext cx="3840727" cy="4258871"/>
          </a:xfrm>
          <a:custGeom>
            <a:avLst/>
            <a:gdLst/>
            <a:ahLst/>
            <a:cxnLst/>
            <a:rect r="r" b="b" t="t" l="l"/>
            <a:pathLst>
              <a:path h="4258871" w="3840727">
                <a:moveTo>
                  <a:pt x="0" y="4258871"/>
                </a:moveTo>
                <a:lnTo>
                  <a:pt x="3840728" y="4258871"/>
                </a:lnTo>
                <a:lnTo>
                  <a:pt x="3840728" y="0"/>
                </a:lnTo>
                <a:lnTo>
                  <a:pt x="0" y="0"/>
                </a:lnTo>
                <a:lnTo>
                  <a:pt x="0" y="4258871"/>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5" id="15"/>
          <p:cNvSpPr txBox="true"/>
          <p:nvPr/>
        </p:nvSpPr>
        <p:spPr>
          <a:xfrm rot="0">
            <a:off x="663086" y="3675090"/>
            <a:ext cx="4725312" cy="5242618"/>
          </a:xfrm>
          <a:prstGeom prst="rect">
            <a:avLst/>
          </a:prstGeom>
        </p:spPr>
        <p:txBody>
          <a:bodyPr anchor="t" rtlCol="false" tIns="0" lIns="0" bIns="0" rIns="0">
            <a:spAutoFit/>
          </a:bodyPr>
          <a:lstStyle/>
          <a:p>
            <a:pPr algn="l">
              <a:lnSpc>
                <a:spcPts val="3461"/>
              </a:lnSpc>
            </a:pPr>
            <a:r>
              <a:rPr lang="en-US" sz="2472">
                <a:solidFill>
                  <a:srgbClr val="000000"/>
                </a:solidFill>
                <a:latin typeface="Source Sans Pro"/>
                <a:ea typeface="Source Sans Pro"/>
                <a:cs typeface="Source Sans Pro"/>
                <a:sym typeface="Source Sans Pro"/>
              </a:rPr>
              <a:t>25-vuotisjuhlavuoden ilme kiteyttää teeman "Toivoa naisille – lahja maailmalle" visuaalisesti puhuttelevalla tavalla. </a:t>
            </a:r>
          </a:p>
          <a:p>
            <a:pPr algn="l">
              <a:lnSpc>
                <a:spcPts val="3461"/>
              </a:lnSpc>
            </a:pPr>
          </a:p>
          <a:p>
            <a:pPr algn="l">
              <a:lnSpc>
                <a:spcPts val="3461"/>
              </a:lnSpc>
            </a:pPr>
            <a:r>
              <a:rPr lang="en-US" sz="2472">
                <a:solidFill>
                  <a:srgbClr val="000000"/>
                </a:solidFill>
                <a:latin typeface="Source Sans Pro"/>
                <a:ea typeface="Source Sans Pro"/>
                <a:cs typeface="Source Sans Pro"/>
                <a:sym typeface="Source Sans Pro"/>
              </a:rPr>
              <a:t>Värikkäät "lahjapaketit" symboloivat toivon ja mahdollisuuksien lahjoja, kun taas huomiota herättävä juhlavuositapetti luo dynaamisen ja yhtenäisen ilmeen, joka tuo juhlan tuntua kaikkiin materiaaleihin.</a:t>
            </a:r>
          </a:p>
        </p:txBody>
      </p:sp>
    </p:spTree>
  </p:cSld>
  <p:clrMapOvr>
    <a:masterClrMapping/>
  </p:clrMapOvr>
  <p:transition spd="slow">
    <p:push dir="l"/>
  </p:transition>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DBEBF1"/>
        </a:solidFill>
      </p:bgPr>
    </p:bg>
    <p:spTree>
      <p:nvGrpSpPr>
        <p:cNvPr id="1" name=""/>
        <p:cNvGrpSpPr/>
        <p:nvPr/>
      </p:nvGrpSpPr>
      <p:grpSpPr>
        <a:xfrm>
          <a:off x="0" y="0"/>
          <a:ext cx="0" cy="0"/>
          <a:chOff x="0" y="0"/>
          <a:chExt cx="0" cy="0"/>
        </a:xfrm>
      </p:grpSpPr>
      <p:sp>
        <p:nvSpPr>
          <p:cNvPr name="Freeform 2" id="2"/>
          <p:cNvSpPr/>
          <p:nvPr/>
        </p:nvSpPr>
        <p:spPr>
          <a:xfrm flipH="true" flipV="false" rot="0">
            <a:off x="13686041" y="2940902"/>
            <a:ext cx="5860595" cy="5860595"/>
          </a:xfrm>
          <a:custGeom>
            <a:avLst/>
            <a:gdLst/>
            <a:ahLst/>
            <a:cxnLst/>
            <a:rect r="r" b="b" t="t" l="l"/>
            <a:pathLst>
              <a:path h="5860595" w="5860595">
                <a:moveTo>
                  <a:pt x="5860595" y="0"/>
                </a:moveTo>
                <a:lnTo>
                  <a:pt x="0" y="0"/>
                </a:lnTo>
                <a:lnTo>
                  <a:pt x="0" y="5860594"/>
                </a:lnTo>
                <a:lnTo>
                  <a:pt x="5860595" y="5860594"/>
                </a:lnTo>
                <a:lnTo>
                  <a:pt x="5860595"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false" rot="0">
            <a:off x="13686041" y="6182575"/>
            <a:ext cx="6151451" cy="6151451"/>
          </a:xfrm>
          <a:custGeom>
            <a:avLst/>
            <a:gdLst/>
            <a:ahLst/>
            <a:cxnLst/>
            <a:rect r="r" b="b" t="t" l="l"/>
            <a:pathLst>
              <a:path h="6151451" w="6151451">
                <a:moveTo>
                  <a:pt x="6151450" y="0"/>
                </a:moveTo>
                <a:lnTo>
                  <a:pt x="0" y="0"/>
                </a:lnTo>
                <a:lnTo>
                  <a:pt x="0" y="6151450"/>
                </a:lnTo>
                <a:lnTo>
                  <a:pt x="6151450" y="6151450"/>
                </a:lnTo>
                <a:lnTo>
                  <a:pt x="615145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3954065" y="6490106"/>
            <a:ext cx="1819878" cy="1803333"/>
          </a:xfrm>
          <a:custGeom>
            <a:avLst/>
            <a:gdLst/>
            <a:ahLst/>
            <a:cxnLst/>
            <a:rect r="r" b="b" t="t" l="l"/>
            <a:pathLst>
              <a:path h="1803333" w="1819878">
                <a:moveTo>
                  <a:pt x="0" y="0"/>
                </a:moveTo>
                <a:lnTo>
                  <a:pt x="1819878" y="0"/>
                </a:lnTo>
                <a:lnTo>
                  <a:pt x="1819878" y="1803334"/>
                </a:lnTo>
                <a:lnTo>
                  <a:pt x="0" y="180333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3854540" y="3168583"/>
            <a:ext cx="1818981" cy="1799137"/>
          </a:xfrm>
          <a:custGeom>
            <a:avLst/>
            <a:gdLst/>
            <a:ahLst/>
            <a:cxnLst/>
            <a:rect r="r" b="b" t="t" l="l"/>
            <a:pathLst>
              <a:path h="1799137" w="1818981">
                <a:moveTo>
                  <a:pt x="0" y="0"/>
                </a:moveTo>
                <a:lnTo>
                  <a:pt x="1818981" y="0"/>
                </a:lnTo>
                <a:lnTo>
                  <a:pt x="1818981" y="1799137"/>
                </a:lnTo>
                <a:lnTo>
                  <a:pt x="0" y="179913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028700" y="6675196"/>
            <a:ext cx="2719520" cy="2689852"/>
          </a:xfrm>
          <a:custGeom>
            <a:avLst/>
            <a:gdLst/>
            <a:ahLst/>
            <a:cxnLst/>
            <a:rect r="r" b="b" t="t" l="l"/>
            <a:pathLst>
              <a:path h="2689852" w="2719520">
                <a:moveTo>
                  <a:pt x="0" y="0"/>
                </a:moveTo>
                <a:lnTo>
                  <a:pt x="2719520" y="0"/>
                </a:lnTo>
                <a:lnTo>
                  <a:pt x="2719520" y="2689852"/>
                </a:lnTo>
                <a:lnTo>
                  <a:pt x="0" y="2689852"/>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false" flipV="false" rot="0">
            <a:off x="4711235" y="6675196"/>
            <a:ext cx="2714530" cy="2689852"/>
          </a:xfrm>
          <a:custGeom>
            <a:avLst/>
            <a:gdLst/>
            <a:ahLst/>
            <a:cxnLst/>
            <a:rect r="r" b="b" t="t" l="l"/>
            <a:pathLst>
              <a:path h="2689852" w="2714530">
                <a:moveTo>
                  <a:pt x="0" y="0"/>
                </a:moveTo>
                <a:lnTo>
                  <a:pt x="2714530" y="0"/>
                </a:lnTo>
                <a:lnTo>
                  <a:pt x="2714530" y="2689852"/>
                </a:lnTo>
                <a:lnTo>
                  <a:pt x="0" y="268985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8" id="8"/>
          <p:cNvSpPr txBox="true"/>
          <p:nvPr/>
        </p:nvSpPr>
        <p:spPr>
          <a:xfrm rot="0">
            <a:off x="663086" y="642881"/>
            <a:ext cx="3453677" cy="685912"/>
          </a:xfrm>
          <a:prstGeom prst="rect">
            <a:avLst/>
          </a:prstGeom>
        </p:spPr>
        <p:txBody>
          <a:bodyPr anchor="t" rtlCol="false" tIns="0" lIns="0" bIns="0" rIns="0">
            <a:spAutoFit/>
          </a:bodyPr>
          <a:lstStyle/>
          <a:p>
            <a:pPr algn="ctr">
              <a:lnSpc>
                <a:spcPts val="5484"/>
              </a:lnSpc>
            </a:pPr>
            <a:r>
              <a:rPr lang="en-US" sz="3917" b="true">
                <a:solidFill>
                  <a:srgbClr val="002D3E"/>
                </a:solidFill>
                <a:latin typeface="Aleo Bold"/>
                <a:ea typeface="Aleo Bold"/>
                <a:cs typeface="Aleo Bold"/>
                <a:sym typeface="Aleo Bold"/>
              </a:rPr>
              <a:t>Juhlavuosilogo</a:t>
            </a:r>
          </a:p>
        </p:txBody>
      </p:sp>
      <p:sp>
        <p:nvSpPr>
          <p:cNvPr name="TextBox 9" id="9"/>
          <p:cNvSpPr txBox="true"/>
          <p:nvPr/>
        </p:nvSpPr>
        <p:spPr>
          <a:xfrm rot="0">
            <a:off x="663086" y="1524023"/>
            <a:ext cx="11705471" cy="1416879"/>
          </a:xfrm>
          <a:prstGeom prst="rect">
            <a:avLst/>
          </a:prstGeom>
        </p:spPr>
        <p:txBody>
          <a:bodyPr anchor="t" rtlCol="false" tIns="0" lIns="0" bIns="0" rIns="0">
            <a:spAutoFit/>
          </a:bodyPr>
          <a:lstStyle/>
          <a:p>
            <a:pPr algn="l">
              <a:lnSpc>
                <a:spcPts val="11607"/>
              </a:lnSpc>
            </a:pPr>
            <a:r>
              <a:rPr lang="en-US" sz="8290">
                <a:solidFill>
                  <a:srgbClr val="002D3E"/>
                </a:solidFill>
                <a:latin typeface="Gistesy"/>
                <a:ea typeface="Gistesy"/>
                <a:cs typeface="Gistesy"/>
                <a:sym typeface="Gistesy"/>
              </a:rPr>
              <a:t>“Toivoa naisille - lahja maailmalle”</a:t>
            </a:r>
          </a:p>
        </p:txBody>
      </p:sp>
      <p:grpSp>
        <p:nvGrpSpPr>
          <p:cNvPr name="Group 10" id="10"/>
          <p:cNvGrpSpPr/>
          <p:nvPr/>
        </p:nvGrpSpPr>
        <p:grpSpPr>
          <a:xfrm rot="0">
            <a:off x="1028700" y="3984330"/>
            <a:ext cx="4738878" cy="2046049"/>
            <a:chOff x="0" y="0"/>
            <a:chExt cx="6318503" cy="2728065"/>
          </a:xfrm>
        </p:grpSpPr>
        <p:sp>
          <p:nvSpPr>
            <p:cNvPr name="Freeform 11" id="11"/>
            <p:cNvSpPr/>
            <p:nvPr/>
          </p:nvSpPr>
          <p:spPr>
            <a:xfrm flipH="false" flipV="false" rot="0">
              <a:off x="2373526" y="0"/>
              <a:ext cx="3944977" cy="2728065"/>
            </a:xfrm>
            <a:custGeom>
              <a:avLst/>
              <a:gdLst/>
              <a:ahLst/>
              <a:cxnLst/>
              <a:rect r="r" b="b" t="t" l="l"/>
              <a:pathLst>
                <a:path h="2728065" w="3944977">
                  <a:moveTo>
                    <a:pt x="0" y="0"/>
                  </a:moveTo>
                  <a:lnTo>
                    <a:pt x="3944977" y="0"/>
                  </a:lnTo>
                  <a:lnTo>
                    <a:pt x="3944977" y="2728065"/>
                  </a:lnTo>
                  <a:lnTo>
                    <a:pt x="0" y="2728065"/>
                  </a:lnTo>
                  <a:lnTo>
                    <a:pt x="0" y="0"/>
                  </a:lnTo>
                  <a:close/>
                </a:path>
              </a:pathLst>
            </a:custGeom>
            <a:blipFill>
              <a:blip r:embed="rId12">
                <a:extLst>
                  <a:ext uri="{96DAC541-7B7A-43D3-8B79-37D633B846F1}">
                    <asvg:svgBlip xmlns:asvg="http://schemas.microsoft.com/office/drawing/2016/SVG/main" r:embed="rId13"/>
                  </a:ext>
                </a:extLst>
              </a:blip>
              <a:stretch>
                <a:fillRect l="-92476" t="-5261" r="0" b="0"/>
              </a:stretch>
            </a:blipFill>
          </p:spPr>
        </p:sp>
        <p:sp>
          <p:nvSpPr>
            <p:cNvPr name="Freeform 12" id="12"/>
            <p:cNvSpPr/>
            <p:nvPr/>
          </p:nvSpPr>
          <p:spPr>
            <a:xfrm flipH="false" flipV="false" rot="0">
              <a:off x="0" y="324004"/>
              <a:ext cx="2022176" cy="2003792"/>
            </a:xfrm>
            <a:custGeom>
              <a:avLst/>
              <a:gdLst/>
              <a:ahLst/>
              <a:cxnLst/>
              <a:rect r="r" b="b" t="t" l="l"/>
              <a:pathLst>
                <a:path h="2003792" w="2022176">
                  <a:moveTo>
                    <a:pt x="0" y="0"/>
                  </a:moveTo>
                  <a:lnTo>
                    <a:pt x="2022176" y="0"/>
                  </a:lnTo>
                  <a:lnTo>
                    <a:pt x="2022176" y="2003792"/>
                  </a:lnTo>
                  <a:lnTo>
                    <a:pt x="0" y="2003792"/>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grpSp>
    </p:spTree>
  </p:cSld>
  <p:clrMapOvr>
    <a:masterClrMapping/>
  </p:clrMapOvr>
  <p:transition spd="slow">
    <p:push dir="l"/>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false" rot="0">
            <a:off x="0" y="0"/>
            <a:ext cx="18288000" cy="10287000"/>
          </a:xfrm>
          <a:custGeom>
            <a:avLst/>
            <a:gdLst/>
            <a:ahLst/>
            <a:cxnLst/>
            <a:rect r="r" b="b" t="t" l="l"/>
            <a:pathLst>
              <a:path h="10287000" w="18288000">
                <a:moveTo>
                  <a:pt x="18288000" y="0"/>
                </a:moveTo>
                <a:lnTo>
                  <a:pt x="0" y="0"/>
                </a:lnTo>
                <a:lnTo>
                  <a:pt x="0" y="10287000"/>
                </a:lnTo>
                <a:lnTo>
                  <a:pt x="18288000" y="10287000"/>
                </a:lnTo>
                <a:lnTo>
                  <a:pt x="18288000" y="0"/>
                </a:lnTo>
                <a:close/>
              </a:path>
            </a:pathLst>
          </a:custGeom>
          <a:blipFill>
            <a:blip r:embed="rId2"/>
            <a:stretch>
              <a:fillRect l="-9943" t="-11309" r="-4154" b="0"/>
            </a:stretch>
          </a:blipFill>
        </p:spPr>
      </p:sp>
      <p:sp>
        <p:nvSpPr>
          <p:cNvPr name="Freeform 3" id="3"/>
          <p:cNvSpPr/>
          <p:nvPr/>
        </p:nvSpPr>
        <p:spPr>
          <a:xfrm flipH="false" flipV="true" rot="-10800000">
            <a:off x="-6963757" y="-3421593"/>
            <a:ext cx="15028284" cy="16664428"/>
          </a:xfrm>
          <a:custGeom>
            <a:avLst/>
            <a:gdLst/>
            <a:ahLst/>
            <a:cxnLst/>
            <a:rect r="r" b="b" t="t" l="l"/>
            <a:pathLst>
              <a:path h="16664428" w="15028284">
                <a:moveTo>
                  <a:pt x="0" y="16664428"/>
                </a:moveTo>
                <a:lnTo>
                  <a:pt x="15028284" y="16664428"/>
                </a:lnTo>
                <a:lnTo>
                  <a:pt x="15028284" y="0"/>
                </a:lnTo>
                <a:lnTo>
                  <a:pt x="0" y="0"/>
                </a:lnTo>
                <a:lnTo>
                  <a:pt x="0" y="16664428"/>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true" flipV="false" rot="0">
            <a:off x="14922310" y="6946847"/>
            <a:ext cx="6680306" cy="6680306"/>
          </a:xfrm>
          <a:custGeom>
            <a:avLst/>
            <a:gdLst/>
            <a:ahLst/>
            <a:cxnLst/>
            <a:rect r="r" b="b" t="t" l="l"/>
            <a:pathLst>
              <a:path h="6680306" w="6680306">
                <a:moveTo>
                  <a:pt x="6680306" y="0"/>
                </a:moveTo>
                <a:lnTo>
                  <a:pt x="0" y="0"/>
                </a:lnTo>
                <a:lnTo>
                  <a:pt x="0" y="6680306"/>
                </a:lnTo>
                <a:lnTo>
                  <a:pt x="6680306" y="6680306"/>
                </a:lnTo>
                <a:lnTo>
                  <a:pt x="6680306"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5193000" y="7194467"/>
            <a:ext cx="2081216" cy="2062296"/>
          </a:xfrm>
          <a:custGeom>
            <a:avLst/>
            <a:gdLst/>
            <a:ahLst/>
            <a:cxnLst/>
            <a:rect r="r" b="b" t="t" l="l"/>
            <a:pathLst>
              <a:path h="2062296" w="2081216">
                <a:moveTo>
                  <a:pt x="0" y="0"/>
                </a:moveTo>
                <a:lnTo>
                  <a:pt x="2081216" y="0"/>
                </a:lnTo>
                <a:lnTo>
                  <a:pt x="2081216" y="2062296"/>
                </a:lnTo>
                <a:lnTo>
                  <a:pt x="0" y="206229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p:cNvSpPr/>
          <p:nvPr/>
        </p:nvSpPr>
        <p:spPr>
          <a:xfrm flipH="false" flipV="false" rot="0">
            <a:off x="11575135" y="7009963"/>
            <a:ext cx="3694315" cy="2663016"/>
          </a:xfrm>
          <a:custGeom>
            <a:avLst/>
            <a:gdLst/>
            <a:ahLst/>
            <a:cxnLst/>
            <a:rect r="r" b="b" t="t" l="l"/>
            <a:pathLst>
              <a:path h="2663016" w="3694315">
                <a:moveTo>
                  <a:pt x="0" y="0"/>
                </a:moveTo>
                <a:lnTo>
                  <a:pt x="3694315" y="0"/>
                </a:lnTo>
                <a:lnTo>
                  <a:pt x="3694315" y="2663016"/>
                </a:lnTo>
                <a:lnTo>
                  <a:pt x="0" y="2663016"/>
                </a:lnTo>
                <a:lnTo>
                  <a:pt x="0" y="0"/>
                </a:lnTo>
                <a:close/>
              </a:path>
            </a:pathLst>
          </a:custGeom>
          <a:blipFill>
            <a:blip r:embed="rId9"/>
            <a:stretch>
              <a:fillRect l="-96261" t="-4642" r="-3929" b="-385"/>
            </a:stretch>
          </a:blipFill>
        </p:spPr>
      </p:sp>
      <p:sp>
        <p:nvSpPr>
          <p:cNvPr name="TextBox 7" id="7"/>
          <p:cNvSpPr txBox="true"/>
          <p:nvPr/>
        </p:nvSpPr>
        <p:spPr>
          <a:xfrm rot="0">
            <a:off x="1506362" y="4259784"/>
            <a:ext cx="6290382" cy="5326501"/>
          </a:xfrm>
          <a:prstGeom prst="rect">
            <a:avLst/>
          </a:prstGeom>
        </p:spPr>
        <p:txBody>
          <a:bodyPr anchor="t" rtlCol="false" tIns="0" lIns="0" bIns="0" rIns="0">
            <a:spAutoFit/>
          </a:bodyPr>
          <a:lstStyle/>
          <a:p>
            <a:pPr algn="l">
              <a:lnSpc>
                <a:spcPts val="3038"/>
              </a:lnSpc>
            </a:pPr>
            <a:r>
              <a:rPr lang="en-US" sz="2170" b="true">
                <a:solidFill>
                  <a:srgbClr val="FFFFFF"/>
                </a:solidFill>
                <a:latin typeface="Source Sans Pro Bold"/>
                <a:ea typeface="Source Sans Pro Bold"/>
                <a:cs typeface="Source Sans Pro Bold"/>
                <a:sym typeface="Source Sans Pro Bold"/>
              </a:rPr>
              <a:t>Toivoa naisille -työn 25-vuotisjuhlavuoden markkinointistrategia</a:t>
            </a:r>
            <a:r>
              <a:rPr lang="en-US" sz="2170">
                <a:solidFill>
                  <a:srgbClr val="FFFFFF"/>
                </a:solidFill>
                <a:latin typeface="Source Sans Pro"/>
                <a:ea typeface="Source Sans Pro"/>
                <a:cs typeface="Source Sans Pro"/>
                <a:sym typeface="Source Sans Pro"/>
              </a:rPr>
              <a:t> keskittyy näkyvyyden kasvattamiseen, tukijoiden sitouttamiseen ja varainkeruun edistämiseen. </a:t>
            </a:r>
          </a:p>
          <a:p>
            <a:pPr algn="l">
              <a:lnSpc>
                <a:spcPts val="3038"/>
              </a:lnSpc>
            </a:pPr>
          </a:p>
          <a:p>
            <a:pPr algn="l">
              <a:lnSpc>
                <a:spcPts val="3038"/>
              </a:lnSpc>
              <a:spcBef>
                <a:spcPct val="0"/>
              </a:spcBef>
            </a:pPr>
            <a:r>
              <a:rPr lang="en-US" sz="2170">
                <a:solidFill>
                  <a:srgbClr val="FFFFFF"/>
                </a:solidFill>
                <a:latin typeface="Source Sans Pro"/>
                <a:ea typeface="Source Sans Pro"/>
                <a:cs typeface="Source Sans Pro"/>
                <a:sym typeface="Source Sans Pro"/>
              </a:rPr>
              <a:t>Viestintä korostaa työn saavutuksia, inspiroivia tarinoita ja yhteisöllisyyden merkitystä rukouksen ja lahjoittamisen kautta. Monikanavainen lähestymistapa yhdistää digitaaliset kanavat, perinteiset tapahtumat ja yhteistyön eri toimijoiden kanssa. Vuoden aikana edetään vaiheittain lanseerauksesta syvälliseen osallistamiseen ja pääjuhlaan, samalla mittaamalla vaikutusta sitoutumisen, lahjoitusten ja näkyvyyden perusteella.</a:t>
            </a:r>
          </a:p>
        </p:txBody>
      </p:sp>
      <p:sp>
        <p:nvSpPr>
          <p:cNvPr name="TextBox 8" id="8"/>
          <p:cNvSpPr txBox="true"/>
          <p:nvPr/>
        </p:nvSpPr>
        <p:spPr>
          <a:xfrm rot="0">
            <a:off x="1506362" y="794218"/>
            <a:ext cx="5360202" cy="3044345"/>
          </a:xfrm>
          <a:prstGeom prst="rect">
            <a:avLst/>
          </a:prstGeom>
        </p:spPr>
        <p:txBody>
          <a:bodyPr anchor="t" rtlCol="false" tIns="0" lIns="0" bIns="0" rIns="0">
            <a:spAutoFit/>
          </a:bodyPr>
          <a:lstStyle/>
          <a:p>
            <a:pPr algn="l">
              <a:lnSpc>
                <a:spcPts val="24829"/>
              </a:lnSpc>
              <a:spcBef>
                <a:spcPct val="0"/>
              </a:spcBef>
            </a:pPr>
            <a:r>
              <a:rPr lang="en-US" sz="17735">
                <a:solidFill>
                  <a:srgbClr val="EF4755"/>
                </a:solidFill>
                <a:latin typeface="Gistesy"/>
                <a:ea typeface="Gistesy"/>
                <a:cs typeface="Gistesy"/>
                <a:sym typeface="Gistesy"/>
              </a:rPr>
              <a:t>Naisten </a:t>
            </a:r>
          </a:p>
        </p:txBody>
      </p:sp>
      <p:sp>
        <p:nvSpPr>
          <p:cNvPr name="TextBox 9" id="9"/>
          <p:cNvSpPr txBox="true"/>
          <p:nvPr/>
        </p:nvSpPr>
        <p:spPr>
          <a:xfrm rot="0">
            <a:off x="1646110" y="3065898"/>
            <a:ext cx="6150635" cy="1044881"/>
          </a:xfrm>
          <a:prstGeom prst="rect">
            <a:avLst/>
          </a:prstGeom>
        </p:spPr>
        <p:txBody>
          <a:bodyPr anchor="t" rtlCol="false" tIns="0" lIns="0" bIns="0" rIns="0">
            <a:spAutoFit/>
          </a:bodyPr>
          <a:lstStyle/>
          <a:p>
            <a:pPr algn="l">
              <a:lnSpc>
                <a:spcPts val="4040"/>
              </a:lnSpc>
            </a:pPr>
            <a:r>
              <a:rPr lang="en-US" sz="3423" b="true">
                <a:solidFill>
                  <a:srgbClr val="FFFFFF"/>
                </a:solidFill>
                <a:latin typeface="Aleo Bold"/>
                <a:ea typeface="Aleo Bold"/>
                <a:cs typeface="Aleo Bold"/>
                <a:sym typeface="Aleo Bold"/>
              </a:rPr>
              <a:t>vahvistamista ja tukea jo neljännesvuosisadan ajan</a:t>
            </a:r>
          </a:p>
        </p:txBody>
      </p:sp>
    </p:spTree>
  </p:cSld>
  <p:clrMapOvr>
    <a:masterClrMapping/>
  </p:clrMapOvr>
  <p:transition spd="slow">
    <p:push dir="l"/>
  </p:transition>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5D5490"/>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9134856" cy="10287000"/>
          </a:xfrm>
          <a:custGeom>
            <a:avLst/>
            <a:gdLst/>
            <a:ahLst/>
            <a:cxnLst/>
            <a:rect r="r" b="b" t="t" l="l"/>
            <a:pathLst>
              <a:path h="10287000" w="9134856">
                <a:moveTo>
                  <a:pt x="0" y="0"/>
                </a:moveTo>
                <a:lnTo>
                  <a:pt x="9134856" y="0"/>
                </a:lnTo>
                <a:lnTo>
                  <a:pt x="9134856" y="10287000"/>
                </a:lnTo>
                <a:lnTo>
                  <a:pt x="0" y="10287000"/>
                </a:lnTo>
                <a:lnTo>
                  <a:pt x="0" y="0"/>
                </a:lnTo>
                <a:close/>
              </a:path>
            </a:pathLst>
          </a:custGeom>
          <a:blipFill>
            <a:blip r:embed="rId2">
              <a:alphaModFix amt="30000"/>
            </a:blip>
            <a:stretch>
              <a:fillRect l="0" t="0" r="0" b="0"/>
            </a:stretch>
          </a:blipFill>
        </p:spPr>
      </p:sp>
      <p:sp>
        <p:nvSpPr>
          <p:cNvPr name="Freeform 3" id="3"/>
          <p:cNvSpPr/>
          <p:nvPr/>
        </p:nvSpPr>
        <p:spPr>
          <a:xfrm flipH="false" flipV="false" rot="0">
            <a:off x="8486589" y="-1010894"/>
            <a:ext cx="10227123" cy="13141419"/>
          </a:xfrm>
          <a:custGeom>
            <a:avLst/>
            <a:gdLst/>
            <a:ahLst/>
            <a:cxnLst/>
            <a:rect r="r" b="b" t="t" l="l"/>
            <a:pathLst>
              <a:path h="13141419" w="10227123">
                <a:moveTo>
                  <a:pt x="0" y="0"/>
                </a:moveTo>
                <a:lnTo>
                  <a:pt x="10227123" y="0"/>
                </a:lnTo>
                <a:lnTo>
                  <a:pt x="10227123" y="13141418"/>
                </a:lnTo>
                <a:lnTo>
                  <a:pt x="0" y="13141418"/>
                </a:lnTo>
                <a:lnTo>
                  <a:pt x="0" y="0"/>
                </a:lnTo>
                <a:close/>
              </a:path>
            </a:pathLst>
          </a:custGeom>
          <a:blipFill>
            <a:blip r:embed="rId3"/>
            <a:stretch>
              <a:fillRect l="-13796" t="-22798" r="-10491" b="-21837"/>
            </a:stretch>
          </a:blipFill>
        </p:spPr>
      </p:sp>
      <p:sp>
        <p:nvSpPr>
          <p:cNvPr name="Freeform 4" id="4"/>
          <p:cNvSpPr/>
          <p:nvPr/>
        </p:nvSpPr>
        <p:spPr>
          <a:xfrm flipH="false" flipV="true" rot="0">
            <a:off x="5085014" y="-2645437"/>
            <a:ext cx="5683844" cy="5683844"/>
          </a:xfrm>
          <a:custGeom>
            <a:avLst/>
            <a:gdLst/>
            <a:ahLst/>
            <a:cxnLst/>
            <a:rect r="r" b="b" t="t" l="l"/>
            <a:pathLst>
              <a:path h="5683844" w="5683844">
                <a:moveTo>
                  <a:pt x="0" y="5683845"/>
                </a:moveTo>
                <a:lnTo>
                  <a:pt x="5683844" y="5683845"/>
                </a:lnTo>
                <a:lnTo>
                  <a:pt x="5683844" y="0"/>
                </a:lnTo>
                <a:lnTo>
                  <a:pt x="0" y="0"/>
                </a:lnTo>
                <a:lnTo>
                  <a:pt x="0" y="5683845"/>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8734725" y="1035610"/>
            <a:ext cx="1770773" cy="1754676"/>
          </a:xfrm>
          <a:custGeom>
            <a:avLst/>
            <a:gdLst/>
            <a:ahLst/>
            <a:cxnLst/>
            <a:rect r="r" b="b" t="t" l="l"/>
            <a:pathLst>
              <a:path h="1754676" w="1770773">
                <a:moveTo>
                  <a:pt x="0" y="0"/>
                </a:moveTo>
                <a:lnTo>
                  <a:pt x="1770773" y="0"/>
                </a:lnTo>
                <a:lnTo>
                  <a:pt x="1770773" y="1754675"/>
                </a:lnTo>
                <a:lnTo>
                  <a:pt x="0" y="1754675"/>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0902590" y="1108333"/>
            <a:ext cx="3266250" cy="1831080"/>
          </a:xfrm>
          <a:custGeom>
            <a:avLst/>
            <a:gdLst/>
            <a:ahLst/>
            <a:cxnLst/>
            <a:rect r="r" b="b" t="t" l="l"/>
            <a:pathLst>
              <a:path h="1831080" w="3266250">
                <a:moveTo>
                  <a:pt x="0" y="0"/>
                </a:moveTo>
                <a:lnTo>
                  <a:pt x="3266250" y="0"/>
                </a:lnTo>
                <a:lnTo>
                  <a:pt x="3266250" y="1831079"/>
                </a:lnTo>
                <a:lnTo>
                  <a:pt x="0" y="1831079"/>
                </a:lnTo>
                <a:lnTo>
                  <a:pt x="0" y="0"/>
                </a:lnTo>
                <a:close/>
              </a:path>
            </a:pathLst>
          </a:custGeom>
          <a:blipFill>
            <a:blip r:embed="rId8">
              <a:extLst>
                <a:ext uri="{96DAC541-7B7A-43D3-8B79-37D633B846F1}">
                  <asvg:svgBlip xmlns:asvg="http://schemas.microsoft.com/office/drawing/2016/SVG/main" r:embed="rId9"/>
                </a:ext>
              </a:extLst>
            </a:blip>
            <a:stretch>
              <a:fillRect l="-99377" t="-18874" r="-4991" b="-18991"/>
            </a:stretch>
          </a:blipFill>
        </p:spPr>
      </p:sp>
      <p:sp>
        <p:nvSpPr>
          <p:cNvPr name="TextBox 7" id="7"/>
          <p:cNvSpPr txBox="true"/>
          <p:nvPr/>
        </p:nvSpPr>
        <p:spPr>
          <a:xfrm rot="0">
            <a:off x="870849" y="325487"/>
            <a:ext cx="5360202" cy="3044345"/>
          </a:xfrm>
          <a:prstGeom prst="rect">
            <a:avLst/>
          </a:prstGeom>
        </p:spPr>
        <p:txBody>
          <a:bodyPr anchor="t" rtlCol="false" tIns="0" lIns="0" bIns="0" rIns="0">
            <a:spAutoFit/>
          </a:bodyPr>
          <a:lstStyle/>
          <a:p>
            <a:pPr algn="l">
              <a:lnSpc>
                <a:spcPts val="24829"/>
              </a:lnSpc>
              <a:spcBef>
                <a:spcPct val="0"/>
              </a:spcBef>
            </a:pPr>
            <a:r>
              <a:rPr lang="en-US" sz="17735">
                <a:solidFill>
                  <a:srgbClr val="EF4755"/>
                </a:solidFill>
                <a:latin typeface="Gistesy"/>
                <a:ea typeface="Gistesy"/>
                <a:cs typeface="Gistesy"/>
                <a:sym typeface="Gistesy"/>
              </a:rPr>
              <a:t>Vuoden</a:t>
            </a:r>
          </a:p>
        </p:txBody>
      </p:sp>
      <p:sp>
        <p:nvSpPr>
          <p:cNvPr name="TextBox 8" id="8"/>
          <p:cNvSpPr txBox="true"/>
          <p:nvPr/>
        </p:nvSpPr>
        <p:spPr>
          <a:xfrm rot="0">
            <a:off x="1010596" y="2597167"/>
            <a:ext cx="6150635" cy="1044881"/>
          </a:xfrm>
          <a:prstGeom prst="rect">
            <a:avLst/>
          </a:prstGeom>
        </p:spPr>
        <p:txBody>
          <a:bodyPr anchor="t" rtlCol="false" tIns="0" lIns="0" bIns="0" rIns="0">
            <a:spAutoFit/>
          </a:bodyPr>
          <a:lstStyle/>
          <a:p>
            <a:pPr algn="l">
              <a:lnSpc>
                <a:spcPts val="4040"/>
              </a:lnSpc>
            </a:pPr>
            <a:r>
              <a:rPr lang="en-US" sz="3423" b="true">
                <a:solidFill>
                  <a:srgbClr val="FFFFFF"/>
                </a:solidFill>
                <a:latin typeface="Aleo Bold"/>
                <a:ea typeface="Aleo Bold"/>
                <a:cs typeface="Aleo Bold"/>
                <a:sym typeface="Aleo Bold"/>
              </a:rPr>
              <a:t>Vuoden toimenpiteet </a:t>
            </a:r>
          </a:p>
          <a:p>
            <a:pPr algn="l">
              <a:lnSpc>
                <a:spcPts val="4040"/>
              </a:lnSpc>
            </a:pPr>
            <a:r>
              <a:rPr lang="en-US" sz="3423" b="true">
                <a:solidFill>
                  <a:srgbClr val="FFFFFF"/>
                </a:solidFill>
                <a:latin typeface="Aleo Bold"/>
                <a:ea typeface="Aleo Bold"/>
                <a:cs typeface="Aleo Bold"/>
                <a:sym typeface="Aleo Bold"/>
              </a:rPr>
              <a:t>etenevät neljässä vaiheessa</a:t>
            </a:r>
          </a:p>
        </p:txBody>
      </p:sp>
      <p:sp>
        <p:nvSpPr>
          <p:cNvPr name="TextBox 9" id="9"/>
          <p:cNvSpPr txBox="true"/>
          <p:nvPr/>
        </p:nvSpPr>
        <p:spPr>
          <a:xfrm rot="0">
            <a:off x="739675" y="3885108"/>
            <a:ext cx="7187261" cy="5972429"/>
          </a:xfrm>
          <a:prstGeom prst="rect">
            <a:avLst/>
          </a:prstGeom>
        </p:spPr>
        <p:txBody>
          <a:bodyPr anchor="t" rtlCol="false" tIns="0" lIns="0" bIns="0" rIns="0">
            <a:spAutoFit/>
          </a:bodyPr>
          <a:lstStyle/>
          <a:p>
            <a:pPr algn="l" marL="474979" indent="-237490" lvl="1">
              <a:lnSpc>
                <a:spcPts val="3387"/>
              </a:lnSpc>
              <a:buAutoNum type="arabicPeriod" startAt="1"/>
            </a:pPr>
            <a:r>
              <a:rPr lang="en-US" b="true" sz="2199">
                <a:solidFill>
                  <a:srgbClr val="FFFFFF"/>
                </a:solidFill>
                <a:latin typeface="Source Sans Pro Bold"/>
                <a:ea typeface="Source Sans Pro Bold"/>
                <a:cs typeface="Source Sans Pro Bold"/>
                <a:sym typeface="Source Sans Pro Bold"/>
              </a:rPr>
              <a:t>Lanseeraus</a:t>
            </a:r>
            <a:r>
              <a:rPr lang="en-US" sz="2199">
                <a:solidFill>
                  <a:srgbClr val="FFFFFF"/>
                </a:solidFill>
                <a:latin typeface="Source Sans Pro"/>
                <a:ea typeface="Source Sans Pro"/>
                <a:cs typeface="Source Sans Pro"/>
                <a:sym typeface="Source Sans Pro"/>
              </a:rPr>
              <a:t> (tammi-maaliskuu): Julkaistaan juhlavuosi verkkosivuilla ja somessa, käynnistetään kuukausittaiset teemat sekä aktivoidaan uutiskirjeet (??) ja digikampanjat.</a:t>
            </a:r>
          </a:p>
          <a:p>
            <a:pPr algn="l" marL="474979" indent="-237490" lvl="1">
              <a:lnSpc>
                <a:spcPts val="3387"/>
              </a:lnSpc>
              <a:buAutoNum type="arabicPeriod" startAt="1"/>
            </a:pPr>
            <a:r>
              <a:rPr lang="en-US" b="true" sz="2199">
                <a:solidFill>
                  <a:srgbClr val="FFFFFF"/>
                </a:solidFill>
                <a:latin typeface="Source Sans Pro Bold"/>
                <a:ea typeface="Source Sans Pro Bold"/>
                <a:cs typeface="Source Sans Pro Bold"/>
                <a:sym typeface="Source Sans Pro Bold"/>
              </a:rPr>
              <a:t>Inspiraation jakaminen</a:t>
            </a:r>
            <a:r>
              <a:rPr lang="en-US" sz="2199">
                <a:solidFill>
                  <a:srgbClr val="FFFFFF"/>
                </a:solidFill>
                <a:latin typeface="Source Sans Pro"/>
                <a:ea typeface="Source Sans Pro"/>
                <a:cs typeface="Source Sans Pro"/>
                <a:sym typeface="Source Sans Pro"/>
              </a:rPr>
              <a:t> (huhti-kesäkuu): Järjestetään paikalliset tapahtumat, julkaistaan tarinavideoita ja postauksia työalueilta sekä aloitetaan lahjoituskampanja (??).</a:t>
            </a:r>
          </a:p>
          <a:p>
            <a:pPr algn="l" marL="474979" indent="-237490" lvl="1">
              <a:lnSpc>
                <a:spcPts val="3387"/>
              </a:lnSpc>
              <a:buAutoNum type="arabicPeriod" startAt="1"/>
            </a:pPr>
            <a:r>
              <a:rPr lang="en-US" b="true" sz="2199">
                <a:solidFill>
                  <a:srgbClr val="FFFFFF"/>
                </a:solidFill>
                <a:latin typeface="Source Sans Pro Bold"/>
                <a:ea typeface="Source Sans Pro Bold"/>
                <a:cs typeface="Source Sans Pro Bold"/>
                <a:sym typeface="Source Sans Pro Bold"/>
              </a:rPr>
              <a:t>Osallistaminen</a:t>
            </a:r>
            <a:r>
              <a:rPr lang="en-US" sz="2199">
                <a:solidFill>
                  <a:srgbClr val="FFFFFF"/>
                </a:solidFill>
                <a:latin typeface="Source Sans Pro"/>
                <a:ea typeface="Source Sans Pro"/>
                <a:cs typeface="Source Sans Pro"/>
                <a:sym typeface="Source Sans Pro"/>
              </a:rPr>
              <a:t> (heinä-syyskuu): Korostetaan rukouksen merkitystä ja jaetaan välikatsauksia työn vaikutuksista.</a:t>
            </a:r>
          </a:p>
          <a:p>
            <a:pPr algn="l" marL="474979" indent="-237490" lvl="1">
              <a:lnSpc>
                <a:spcPts val="3387"/>
              </a:lnSpc>
              <a:buAutoNum type="arabicPeriod" startAt="1"/>
            </a:pPr>
            <a:r>
              <a:rPr lang="en-US" b="true" sz="2199">
                <a:solidFill>
                  <a:srgbClr val="FFFFFF"/>
                </a:solidFill>
                <a:latin typeface="Source Sans Pro Bold"/>
                <a:ea typeface="Source Sans Pro Bold"/>
                <a:cs typeface="Source Sans Pro Bold"/>
                <a:sym typeface="Source Sans Pro Bold"/>
              </a:rPr>
              <a:t>Kiitos</a:t>
            </a:r>
            <a:r>
              <a:rPr lang="en-US" b="true" sz="2199">
                <a:solidFill>
                  <a:srgbClr val="FFFFFF"/>
                </a:solidFill>
                <a:latin typeface="Source Sans Pro Bold"/>
                <a:ea typeface="Source Sans Pro Bold"/>
                <a:cs typeface="Source Sans Pro Bold"/>
                <a:sym typeface="Source Sans Pro Bold"/>
              </a:rPr>
              <a:t> </a:t>
            </a:r>
            <a:r>
              <a:rPr lang="en-US" sz="2199">
                <a:solidFill>
                  <a:srgbClr val="FFFFFF"/>
                </a:solidFill>
                <a:latin typeface="Source Sans Pro"/>
                <a:ea typeface="Source Sans Pro"/>
                <a:cs typeface="Source Sans Pro"/>
                <a:sym typeface="Source Sans Pro"/>
              </a:rPr>
              <a:t>(loka-joulukuu): Päätetään vuosi kiitoskampanjalla ja julkaistaan yhteenveto työn saavutuksista.</a:t>
            </a:r>
          </a:p>
          <a:p>
            <a:pPr algn="l">
              <a:lnSpc>
                <a:spcPts val="3387"/>
              </a:lnSpc>
            </a:pPr>
          </a:p>
        </p:txBody>
      </p:sp>
    </p:spTree>
  </p:cSld>
  <p:clrMapOvr>
    <a:masterClrMapping/>
  </p:clrMapOvr>
  <p:transition spd="slow">
    <p:push dir="l"/>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678995"/>
            <a:ext cx="18288000" cy="23159949"/>
          </a:xfrm>
          <a:custGeom>
            <a:avLst/>
            <a:gdLst/>
            <a:ahLst/>
            <a:cxnLst/>
            <a:rect r="r" b="b" t="t" l="l"/>
            <a:pathLst>
              <a:path h="23159949" w="18288000">
                <a:moveTo>
                  <a:pt x="0" y="0"/>
                </a:moveTo>
                <a:lnTo>
                  <a:pt x="18288000" y="0"/>
                </a:lnTo>
                <a:lnTo>
                  <a:pt x="18288000" y="23159949"/>
                </a:lnTo>
                <a:lnTo>
                  <a:pt x="0" y="23159949"/>
                </a:lnTo>
                <a:lnTo>
                  <a:pt x="0" y="0"/>
                </a:lnTo>
                <a:close/>
              </a:path>
            </a:pathLst>
          </a:custGeom>
          <a:blipFill>
            <a:blip r:embed="rId2"/>
            <a:stretch>
              <a:fillRect l="0" t="-15195" r="-8611" b="-17257"/>
            </a:stretch>
          </a:blipFill>
        </p:spPr>
      </p:sp>
      <p:grpSp>
        <p:nvGrpSpPr>
          <p:cNvPr name="Group 3" id="3"/>
          <p:cNvGrpSpPr/>
          <p:nvPr/>
        </p:nvGrpSpPr>
        <p:grpSpPr>
          <a:xfrm rot="0">
            <a:off x="-788956" y="0"/>
            <a:ext cx="6385084" cy="10657742"/>
            <a:chOff x="0" y="0"/>
            <a:chExt cx="1681668" cy="2806977"/>
          </a:xfrm>
        </p:grpSpPr>
        <p:sp>
          <p:nvSpPr>
            <p:cNvPr name="Freeform 4" id="4"/>
            <p:cNvSpPr/>
            <p:nvPr/>
          </p:nvSpPr>
          <p:spPr>
            <a:xfrm flipH="false" flipV="false" rot="0">
              <a:off x="0" y="0"/>
              <a:ext cx="1681668" cy="2806978"/>
            </a:xfrm>
            <a:custGeom>
              <a:avLst/>
              <a:gdLst/>
              <a:ahLst/>
              <a:cxnLst/>
              <a:rect r="r" b="b" t="t" l="l"/>
              <a:pathLst>
                <a:path h="2806978" w="1681668">
                  <a:moveTo>
                    <a:pt x="0" y="0"/>
                  </a:moveTo>
                  <a:lnTo>
                    <a:pt x="1681668" y="0"/>
                  </a:lnTo>
                  <a:lnTo>
                    <a:pt x="1681668" y="2806978"/>
                  </a:lnTo>
                  <a:lnTo>
                    <a:pt x="0" y="2806978"/>
                  </a:lnTo>
                  <a:close/>
                </a:path>
              </a:pathLst>
            </a:custGeom>
            <a:solidFill>
              <a:srgbClr val="28A6B6">
                <a:alpha val="64706"/>
              </a:srgbClr>
            </a:solidFill>
          </p:spPr>
        </p:sp>
        <p:sp>
          <p:nvSpPr>
            <p:cNvPr name="TextBox 5" id="5"/>
            <p:cNvSpPr txBox="true"/>
            <p:nvPr/>
          </p:nvSpPr>
          <p:spPr>
            <a:xfrm>
              <a:off x="0" y="-38100"/>
              <a:ext cx="1681668" cy="2845077"/>
            </a:xfrm>
            <a:prstGeom prst="rect">
              <a:avLst/>
            </a:prstGeom>
          </p:spPr>
          <p:txBody>
            <a:bodyPr anchor="ctr" rtlCol="false" tIns="50800" lIns="50800" bIns="50800" rIns="50800"/>
            <a:lstStyle/>
            <a:p>
              <a:pPr algn="ctr">
                <a:lnSpc>
                  <a:spcPts val="2659"/>
                </a:lnSpc>
              </a:pPr>
            </a:p>
          </p:txBody>
        </p:sp>
      </p:grpSp>
      <p:sp>
        <p:nvSpPr>
          <p:cNvPr name="Freeform 6" id="6"/>
          <p:cNvSpPr/>
          <p:nvPr/>
        </p:nvSpPr>
        <p:spPr>
          <a:xfrm flipH="false" flipV="false" rot="0">
            <a:off x="-3538728" y="0"/>
            <a:ext cx="9134856" cy="10287000"/>
          </a:xfrm>
          <a:custGeom>
            <a:avLst/>
            <a:gdLst/>
            <a:ahLst/>
            <a:cxnLst/>
            <a:rect r="r" b="b" t="t" l="l"/>
            <a:pathLst>
              <a:path h="10287000" w="9134856">
                <a:moveTo>
                  <a:pt x="0" y="0"/>
                </a:moveTo>
                <a:lnTo>
                  <a:pt x="9134856" y="0"/>
                </a:lnTo>
                <a:lnTo>
                  <a:pt x="9134856" y="10287000"/>
                </a:lnTo>
                <a:lnTo>
                  <a:pt x="0" y="10287000"/>
                </a:lnTo>
                <a:lnTo>
                  <a:pt x="0" y="0"/>
                </a:lnTo>
                <a:close/>
              </a:path>
            </a:pathLst>
          </a:custGeom>
          <a:blipFill>
            <a:blip r:embed="rId3">
              <a:alphaModFix amt="30000"/>
            </a:blip>
            <a:stretch>
              <a:fillRect l="0" t="0" r="0" b="0"/>
            </a:stretch>
          </a:blipFill>
        </p:spPr>
      </p:sp>
      <p:sp>
        <p:nvSpPr>
          <p:cNvPr name="Freeform 7" id="7"/>
          <p:cNvSpPr/>
          <p:nvPr/>
        </p:nvSpPr>
        <p:spPr>
          <a:xfrm flipH="true" flipV="true" rot="0">
            <a:off x="14291145" y="-2723850"/>
            <a:ext cx="6680306" cy="6680306"/>
          </a:xfrm>
          <a:custGeom>
            <a:avLst/>
            <a:gdLst/>
            <a:ahLst/>
            <a:cxnLst/>
            <a:rect r="r" b="b" t="t" l="l"/>
            <a:pathLst>
              <a:path h="6680306" w="6680306">
                <a:moveTo>
                  <a:pt x="6680306" y="6680306"/>
                </a:moveTo>
                <a:lnTo>
                  <a:pt x="0" y="6680306"/>
                </a:lnTo>
                <a:lnTo>
                  <a:pt x="0" y="0"/>
                </a:lnTo>
                <a:lnTo>
                  <a:pt x="6680306" y="0"/>
                </a:lnTo>
                <a:lnTo>
                  <a:pt x="6680306" y="6680306"/>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0">
            <a:off x="14537799" y="1602538"/>
            <a:ext cx="2081216" cy="2062296"/>
          </a:xfrm>
          <a:custGeom>
            <a:avLst/>
            <a:gdLst/>
            <a:ahLst/>
            <a:cxnLst/>
            <a:rect r="r" b="b" t="t" l="l"/>
            <a:pathLst>
              <a:path h="2062296" w="2081216">
                <a:moveTo>
                  <a:pt x="0" y="0"/>
                </a:moveTo>
                <a:lnTo>
                  <a:pt x="2081217" y="0"/>
                </a:lnTo>
                <a:lnTo>
                  <a:pt x="2081217" y="2062296"/>
                </a:lnTo>
                <a:lnTo>
                  <a:pt x="0" y="206229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14291145" y="4186008"/>
            <a:ext cx="2778862" cy="1557847"/>
          </a:xfrm>
          <a:custGeom>
            <a:avLst/>
            <a:gdLst/>
            <a:ahLst/>
            <a:cxnLst/>
            <a:rect r="r" b="b" t="t" l="l"/>
            <a:pathLst>
              <a:path h="1557847" w="2778862">
                <a:moveTo>
                  <a:pt x="0" y="0"/>
                </a:moveTo>
                <a:lnTo>
                  <a:pt x="2778862" y="0"/>
                </a:lnTo>
                <a:lnTo>
                  <a:pt x="2778862" y="1557847"/>
                </a:lnTo>
                <a:lnTo>
                  <a:pt x="0" y="1557847"/>
                </a:lnTo>
                <a:lnTo>
                  <a:pt x="0" y="0"/>
                </a:lnTo>
                <a:close/>
              </a:path>
            </a:pathLst>
          </a:custGeom>
          <a:blipFill>
            <a:blip r:embed="rId8">
              <a:extLst>
                <a:ext uri="{96DAC541-7B7A-43D3-8B79-37D633B846F1}">
                  <asvg:svgBlip xmlns:asvg="http://schemas.microsoft.com/office/drawing/2016/SVG/main" r:embed="rId9"/>
                </a:ext>
              </a:extLst>
            </a:blip>
            <a:stretch>
              <a:fillRect l="-99377" t="-18874" r="-4991" b="-18991"/>
            </a:stretch>
          </a:blipFill>
        </p:spPr>
      </p:sp>
      <p:sp>
        <p:nvSpPr>
          <p:cNvPr name="TextBox 10" id="10"/>
          <p:cNvSpPr txBox="true"/>
          <p:nvPr/>
        </p:nvSpPr>
        <p:spPr>
          <a:xfrm rot="0">
            <a:off x="650001" y="3362739"/>
            <a:ext cx="4427818" cy="3551997"/>
          </a:xfrm>
          <a:prstGeom prst="rect">
            <a:avLst/>
          </a:prstGeom>
        </p:spPr>
        <p:txBody>
          <a:bodyPr anchor="t" rtlCol="false" tIns="0" lIns="0" bIns="0" rIns="0">
            <a:spAutoFit/>
          </a:bodyPr>
          <a:lstStyle/>
          <a:p>
            <a:pPr algn="ctr">
              <a:lnSpc>
                <a:spcPts val="4040"/>
              </a:lnSpc>
              <a:spcBef>
                <a:spcPct val="0"/>
              </a:spcBef>
            </a:pPr>
            <a:r>
              <a:rPr lang="en-US" b="true" sz="3423">
                <a:solidFill>
                  <a:srgbClr val="FFFFFF"/>
                </a:solidFill>
                <a:latin typeface="Aleo Bold"/>
                <a:ea typeface="Aleo Bold"/>
                <a:cs typeface="Aleo Bold"/>
                <a:sym typeface="Aleo Bold"/>
              </a:rPr>
              <a:t>Toivoa naisille -työ on toiminut Suomessa jo 25 vuotta ja sen tarkoituksena on vahvistaa naisia ja naisten asemaa ympäri maailmaa.</a:t>
            </a:r>
          </a:p>
        </p:txBody>
      </p:sp>
    </p:spTree>
  </p:cSld>
  <p:clrMapOvr>
    <a:masterClrMapping/>
  </p:clrMapOvr>
  <p:transition spd="slow">
    <p:push dir="l"/>
  </p:transition>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AE6AAD"/>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9134856" cy="10287000"/>
          </a:xfrm>
          <a:custGeom>
            <a:avLst/>
            <a:gdLst/>
            <a:ahLst/>
            <a:cxnLst/>
            <a:rect r="r" b="b" t="t" l="l"/>
            <a:pathLst>
              <a:path h="10287000" w="9134856">
                <a:moveTo>
                  <a:pt x="0" y="0"/>
                </a:moveTo>
                <a:lnTo>
                  <a:pt x="9134856" y="0"/>
                </a:lnTo>
                <a:lnTo>
                  <a:pt x="9134856" y="10287000"/>
                </a:lnTo>
                <a:lnTo>
                  <a:pt x="0" y="10287000"/>
                </a:lnTo>
                <a:lnTo>
                  <a:pt x="0" y="0"/>
                </a:lnTo>
                <a:close/>
              </a:path>
            </a:pathLst>
          </a:custGeom>
          <a:blipFill>
            <a:blip r:embed="rId2">
              <a:alphaModFix amt="8999"/>
            </a:blip>
            <a:stretch>
              <a:fillRect l="0" t="0" r="0" b="0"/>
            </a:stretch>
          </a:blipFill>
        </p:spPr>
      </p:sp>
      <p:sp>
        <p:nvSpPr>
          <p:cNvPr name="Freeform 3" id="3"/>
          <p:cNvSpPr/>
          <p:nvPr/>
        </p:nvSpPr>
        <p:spPr>
          <a:xfrm flipH="false" flipV="false" rot="0">
            <a:off x="8788904" y="0"/>
            <a:ext cx="9499096" cy="10287000"/>
          </a:xfrm>
          <a:custGeom>
            <a:avLst/>
            <a:gdLst/>
            <a:ahLst/>
            <a:cxnLst/>
            <a:rect r="r" b="b" t="t" l="l"/>
            <a:pathLst>
              <a:path h="10287000" w="9499096">
                <a:moveTo>
                  <a:pt x="0" y="0"/>
                </a:moveTo>
                <a:lnTo>
                  <a:pt x="9499096" y="0"/>
                </a:lnTo>
                <a:lnTo>
                  <a:pt x="9499096" y="10287000"/>
                </a:lnTo>
                <a:lnTo>
                  <a:pt x="0" y="10287000"/>
                </a:lnTo>
                <a:lnTo>
                  <a:pt x="0" y="0"/>
                </a:lnTo>
                <a:close/>
              </a:path>
            </a:pathLst>
          </a:custGeom>
          <a:blipFill>
            <a:blip r:embed="rId3"/>
            <a:stretch>
              <a:fillRect l="-2818" t="-313" r="0" b="-44713"/>
            </a:stretch>
          </a:blipFill>
        </p:spPr>
      </p:sp>
      <p:sp>
        <p:nvSpPr>
          <p:cNvPr name="Freeform 4" id="4"/>
          <p:cNvSpPr/>
          <p:nvPr/>
        </p:nvSpPr>
        <p:spPr>
          <a:xfrm flipH="false" flipV="false" rot="0">
            <a:off x="4948697" y="5750424"/>
            <a:ext cx="6364445" cy="6364445"/>
          </a:xfrm>
          <a:custGeom>
            <a:avLst/>
            <a:gdLst/>
            <a:ahLst/>
            <a:cxnLst/>
            <a:rect r="r" b="b" t="t" l="l"/>
            <a:pathLst>
              <a:path h="6364445" w="6364445">
                <a:moveTo>
                  <a:pt x="0" y="0"/>
                </a:moveTo>
                <a:lnTo>
                  <a:pt x="6364445" y="0"/>
                </a:lnTo>
                <a:lnTo>
                  <a:pt x="6364445" y="6364445"/>
                </a:lnTo>
                <a:lnTo>
                  <a:pt x="0" y="636444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9085804" y="6073995"/>
            <a:ext cx="1892242" cy="1875040"/>
          </a:xfrm>
          <a:custGeom>
            <a:avLst/>
            <a:gdLst/>
            <a:ahLst/>
            <a:cxnLst/>
            <a:rect r="r" b="b" t="t" l="l"/>
            <a:pathLst>
              <a:path h="1875040" w="1892242">
                <a:moveTo>
                  <a:pt x="0" y="0"/>
                </a:moveTo>
                <a:lnTo>
                  <a:pt x="1892242" y="0"/>
                </a:lnTo>
                <a:lnTo>
                  <a:pt x="1892242" y="1875040"/>
                </a:lnTo>
                <a:lnTo>
                  <a:pt x="0" y="187504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1441888" y="5964592"/>
            <a:ext cx="4039195" cy="2264397"/>
          </a:xfrm>
          <a:custGeom>
            <a:avLst/>
            <a:gdLst/>
            <a:ahLst/>
            <a:cxnLst/>
            <a:rect r="r" b="b" t="t" l="l"/>
            <a:pathLst>
              <a:path h="2264397" w="4039195">
                <a:moveTo>
                  <a:pt x="0" y="0"/>
                </a:moveTo>
                <a:lnTo>
                  <a:pt x="4039194" y="0"/>
                </a:lnTo>
                <a:lnTo>
                  <a:pt x="4039194" y="2264397"/>
                </a:lnTo>
                <a:lnTo>
                  <a:pt x="0" y="2264397"/>
                </a:lnTo>
                <a:lnTo>
                  <a:pt x="0" y="0"/>
                </a:lnTo>
                <a:close/>
              </a:path>
            </a:pathLst>
          </a:custGeom>
          <a:blipFill>
            <a:blip r:embed="rId8">
              <a:extLst>
                <a:ext uri="{96DAC541-7B7A-43D3-8B79-37D633B846F1}">
                  <asvg:svgBlip xmlns:asvg="http://schemas.microsoft.com/office/drawing/2016/SVG/main" r:embed="rId9"/>
                </a:ext>
              </a:extLst>
            </a:blip>
            <a:stretch>
              <a:fillRect l="-99377" t="-18874" r="-4991" b="-18991"/>
            </a:stretch>
          </a:blipFill>
        </p:spPr>
      </p:sp>
      <p:sp>
        <p:nvSpPr>
          <p:cNvPr name="TextBox 7" id="7"/>
          <p:cNvSpPr txBox="true"/>
          <p:nvPr/>
        </p:nvSpPr>
        <p:spPr>
          <a:xfrm rot="0">
            <a:off x="1028700" y="4603827"/>
            <a:ext cx="5715672" cy="3378263"/>
          </a:xfrm>
          <a:prstGeom prst="rect">
            <a:avLst/>
          </a:prstGeom>
        </p:spPr>
        <p:txBody>
          <a:bodyPr anchor="t" rtlCol="false" tIns="0" lIns="0" bIns="0" rIns="0">
            <a:spAutoFit/>
          </a:bodyPr>
          <a:lstStyle/>
          <a:p>
            <a:pPr algn="l">
              <a:lnSpc>
                <a:spcPts val="3846"/>
              </a:lnSpc>
            </a:pPr>
            <a:r>
              <a:rPr lang="en-US" sz="2747" b="true">
                <a:solidFill>
                  <a:srgbClr val="FFFFFF"/>
                </a:solidFill>
                <a:latin typeface="Source Sans Pro Bold"/>
                <a:ea typeface="Source Sans Pro Bold"/>
                <a:cs typeface="Source Sans Pro Bold"/>
                <a:sym typeface="Source Sans Pro Bold"/>
              </a:rPr>
              <a:t>Viestintä keskittyy 25 vuoden aikana saavutettuihin konkreettisiin muutoksiin naisten elämässä.</a:t>
            </a:r>
            <a:r>
              <a:rPr lang="en-US" sz="2747">
                <a:solidFill>
                  <a:srgbClr val="FFFFFF"/>
                </a:solidFill>
                <a:latin typeface="Source Sans Pro"/>
                <a:ea typeface="Source Sans Pro"/>
                <a:cs typeface="Source Sans Pro"/>
                <a:sym typeface="Source Sans Pro"/>
              </a:rPr>
              <a:t> </a:t>
            </a:r>
          </a:p>
          <a:p>
            <a:pPr algn="l">
              <a:lnSpc>
                <a:spcPts val="3846"/>
              </a:lnSpc>
              <a:spcBef>
                <a:spcPct val="0"/>
              </a:spcBef>
            </a:pPr>
            <a:r>
              <a:rPr lang="en-US" sz="2747">
                <a:solidFill>
                  <a:srgbClr val="FFFFFF"/>
                </a:solidFill>
                <a:latin typeface="Source Sans Pro"/>
                <a:ea typeface="Source Sans Pro"/>
                <a:cs typeface="Source Sans Pro"/>
                <a:sym typeface="Source Sans Pro"/>
              </a:rPr>
              <a:t>Lisäksi se kutsuu yleisöä mukaan tulevaisuuden työhön rukouksen, lahjoittamisen ja aktiivisen osallistumisen kautta.</a:t>
            </a:r>
          </a:p>
        </p:txBody>
      </p:sp>
      <p:sp>
        <p:nvSpPr>
          <p:cNvPr name="TextBox 8" id="8"/>
          <p:cNvSpPr txBox="true"/>
          <p:nvPr/>
        </p:nvSpPr>
        <p:spPr>
          <a:xfrm rot="0">
            <a:off x="1028700" y="695325"/>
            <a:ext cx="5082892" cy="2886029"/>
          </a:xfrm>
          <a:prstGeom prst="rect">
            <a:avLst/>
          </a:prstGeom>
        </p:spPr>
        <p:txBody>
          <a:bodyPr anchor="t" rtlCol="false" tIns="0" lIns="0" bIns="0" rIns="0">
            <a:spAutoFit/>
          </a:bodyPr>
          <a:lstStyle/>
          <a:p>
            <a:pPr algn="l">
              <a:lnSpc>
                <a:spcPts val="23544"/>
              </a:lnSpc>
              <a:spcBef>
                <a:spcPct val="0"/>
              </a:spcBef>
            </a:pPr>
            <a:r>
              <a:rPr lang="en-US" sz="16817">
                <a:solidFill>
                  <a:srgbClr val="DBEBF1"/>
                </a:solidFill>
                <a:latin typeface="Gistesy"/>
                <a:ea typeface="Gistesy"/>
                <a:cs typeface="Gistesy"/>
                <a:sym typeface="Gistesy"/>
              </a:rPr>
              <a:t>Naisten </a:t>
            </a:r>
          </a:p>
        </p:txBody>
      </p:sp>
      <p:sp>
        <p:nvSpPr>
          <p:cNvPr name="TextBox 9" id="9"/>
          <p:cNvSpPr txBox="true"/>
          <p:nvPr/>
        </p:nvSpPr>
        <p:spPr>
          <a:xfrm rot="0">
            <a:off x="2102743" y="3102285"/>
            <a:ext cx="5691908" cy="958137"/>
          </a:xfrm>
          <a:prstGeom prst="rect">
            <a:avLst/>
          </a:prstGeom>
        </p:spPr>
        <p:txBody>
          <a:bodyPr anchor="t" rtlCol="false" tIns="0" lIns="0" bIns="0" rIns="0">
            <a:spAutoFit/>
          </a:bodyPr>
          <a:lstStyle/>
          <a:p>
            <a:pPr algn="l">
              <a:lnSpc>
                <a:spcPts val="3738"/>
              </a:lnSpc>
            </a:pPr>
            <a:r>
              <a:rPr lang="en-US" sz="3168" b="true">
                <a:solidFill>
                  <a:srgbClr val="002D3E"/>
                </a:solidFill>
                <a:latin typeface="Aleo Bold"/>
                <a:ea typeface="Aleo Bold"/>
                <a:cs typeface="Aleo Bold"/>
                <a:sym typeface="Aleo Bold"/>
              </a:rPr>
              <a:t>vahvistamista ja tukea jo neljännesvuosisadan ajan</a:t>
            </a:r>
          </a:p>
        </p:txBody>
      </p:sp>
    </p:spTree>
  </p:cSld>
  <p:clrMapOvr>
    <a:masterClrMapping/>
  </p:clrMapOvr>
  <p:transition spd="slow">
    <p:push dir="l"/>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7039093" y="-7696973"/>
            <a:ext cx="25737350" cy="17983973"/>
          </a:xfrm>
          <a:custGeom>
            <a:avLst/>
            <a:gdLst/>
            <a:ahLst/>
            <a:cxnLst/>
            <a:rect r="r" b="b" t="t" l="l"/>
            <a:pathLst>
              <a:path h="17983973" w="25737350">
                <a:moveTo>
                  <a:pt x="0" y="0"/>
                </a:moveTo>
                <a:lnTo>
                  <a:pt x="25737350" y="0"/>
                </a:lnTo>
                <a:lnTo>
                  <a:pt x="25737350" y="17983973"/>
                </a:lnTo>
                <a:lnTo>
                  <a:pt x="0" y="17983973"/>
                </a:lnTo>
                <a:lnTo>
                  <a:pt x="0" y="0"/>
                </a:lnTo>
                <a:close/>
              </a:path>
            </a:pathLst>
          </a:custGeom>
          <a:blipFill>
            <a:blip r:embed="rId2"/>
            <a:stretch>
              <a:fillRect l="0" t="0" r="0" b="0"/>
            </a:stretch>
          </a:blipFill>
        </p:spPr>
      </p:sp>
      <p:grpSp>
        <p:nvGrpSpPr>
          <p:cNvPr name="Group 3" id="3"/>
          <p:cNvGrpSpPr/>
          <p:nvPr/>
        </p:nvGrpSpPr>
        <p:grpSpPr>
          <a:xfrm rot="0">
            <a:off x="-724064" y="6842936"/>
            <a:ext cx="19736129" cy="4151067"/>
            <a:chOff x="0" y="0"/>
            <a:chExt cx="5197993" cy="1093285"/>
          </a:xfrm>
        </p:grpSpPr>
        <p:sp>
          <p:nvSpPr>
            <p:cNvPr name="Freeform 4" id="4"/>
            <p:cNvSpPr/>
            <p:nvPr/>
          </p:nvSpPr>
          <p:spPr>
            <a:xfrm flipH="false" flipV="false" rot="0">
              <a:off x="0" y="0"/>
              <a:ext cx="5197993" cy="1093285"/>
            </a:xfrm>
            <a:custGeom>
              <a:avLst/>
              <a:gdLst/>
              <a:ahLst/>
              <a:cxnLst/>
              <a:rect r="r" b="b" t="t" l="l"/>
              <a:pathLst>
                <a:path h="1093285" w="5197993">
                  <a:moveTo>
                    <a:pt x="0" y="0"/>
                  </a:moveTo>
                  <a:lnTo>
                    <a:pt x="5197993" y="0"/>
                  </a:lnTo>
                  <a:lnTo>
                    <a:pt x="5197993" y="1093285"/>
                  </a:lnTo>
                  <a:lnTo>
                    <a:pt x="0" y="1093285"/>
                  </a:lnTo>
                  <a:close/>
                </a:path>
              </a:pathLst>
            </a:custGeom>
            <a:solidFill>
              <a:srgbClr val="002D3E"/>
            </a:solidFill>
          </p:spPr>
        </p:sp>
        <p:sp>
          <p:nvSpPr>
            <p:cNvPr name="TextBox 5" id="5"/>
            <p:cNvSpPr txBox="true"/>
            <p:nvPr/>
          </p:nvSpPr>
          <p:spPr>
            <a:xfrm>
              <a:off x="0" y="-38100"/>
              <a:ext cx="5197993" cy="1131385"/>
            </a:xfrm>
            <a:prstGeom prst="rect">
              <a:avLst/>
            </a:prstGeom>
          </p:spPr>
          <p:txBody>
            <a:bodyPr anchor="ctr" rtlCol="false" tIns="50800" lIns="50800" bIns="50800" rIns="50800"/>
            <a:lstStyle/>
            <a:p>
              <a:pPr algn="ctr">
                <a:lnSpc>
                  <a:spcPts val="2659"/>
                </a:lnSpc>
              </a:pPr>
            </a:p>
          </p:txBody>
        </p:sp>
      </p:grpSp>
      <p:sp>
        <p:nvSpPr>
          <p:cNvPr name="Freeform 6" id="6"/>
          <p:cNvSpPr/>
          <p:nvPr/>
        </p:nvSpPr>
        <p:spPr>
          <a:xfrm flipH="false" flipV="false" rot="0">
            <a:off x="10883673" y="0"/>
            <a:ext cx="7593676" cy="10287000"/>
          </a:xfrm>
          <a:custGeom>
            <a:avLst/>
            <a:gdLst/>
            <a:ahLst/>
            <a:cxnLst/>
            <a:rect r="r" b="b" t="t" l="l"/>
            <a:pathLst>
              <a:path h="10287000" w="7593676">
                <a:moveTo>
                  <a:pt x="0" y="0"/>
                </a:moveTo>
                <a:lnTo>
                  <a:pt x="7593676" y="0"/>
                </a:lnTo>
                <a:lnTo>
                  <a:pt x="7593676" y="10287000"/>
                </a:lnTo>
                <a:lnTo>
                  <a:pt x="0" y="10287000"/>
                </a:lnTo>
                <a:lnTo>
                  <a:pt x="0" y="0"/>
                </a:lnTo>
                <a:close/>
              </a:path>
            </a:pathLst>
          </a:custGeom>
          <a:blipFill>
            <a:blip r:embed="rId3">
              <a:alphaModFix amt="44999"/>
              <a:extLst>
                <a:ext uri="{96DAC541-7B7A-43D3-8B79-37D633B846F1}">
                  <asvg:svgBlip xmlns:asvg="http://schemas.microsoft.com/office/drawing/2016/SVG/main" r:embed="rId4"/>
                </a:ext>
              </a:extLst>
            </a:blip>
            <a:stretch>
              <a:fillRect l="0" t="0" r="0" b="0"/>
            </a:stretch>
          </a:blipFill>
        </p:spPr>
      </p:sp>
      <p:sp>
        <p:nvSpPr>
          <p:cNvPr name="TextBox 7" id="7"/>
          <p:cNvSpPr txBox="true"/>
          <p:nvPr/>
        </p:nvSpPr>
        <p:spPr>
          <a:xfrm rot="0">
            <a:off x="7624724" y="7695457"/>
            <a:ext cx="6867086" cy="1142326"/>
          </a:xfrm>
          <a:prstGeom prst="rect">
            <a:avLst/>
          </a:prstGeom>
        </p:spPr>
        <p:txBody>
          <a:bodyPr anchor="t" rtlCol="false" tIns="0" lIns="0" bIns="0" rIns="0">
            <a:spAutoFit/>
          </a:bodyPr>
          <a:lstStyle/>
          <a:p>
            <a:pPr algn="l">
              <a:lnSpc>
                <a:spcPts val="4533"/>
              </a:lnSpc>
              <a:spcBef>
                <a:spcPct val="0"/>
              </a:spcBef>
            </a:pPr>
            <a:r>
              <a:rPr lang="en-US" sz="3237">
                <a:solidFill>
                  <a:srgbClr val="FFFFFF"/>
                </a:solidFill>
                <a:latin typeface="Aleo"/>
                <a:ea typeface="Aleo"/>
                <a:cs typeface="Aleo"/>
                <a:sym typeface="Aleo"/>
              </a:rPr>
              <a:t>Kiitos, kun olet mukaan tekemässä juhlavuodesta ikimuistoisen!</a:t>
            </a:r>
          </a:p>
        </p:txBody>
      </p:sp>
      <p:sp>
        <p:nvSpPr>
          <p:cNvPr name="Freeform 8" id="8"/>
          <p:cNvSpPr/>
          <p:nvPr/>
        </p:nvSpPr>
        <p:spPr>
          <a:xfrm flipH="false" flipV="false" rot="0">
            <a:off x="2985478" y="7321330"/>
            <a:ext cx="2844104" cy="1966779"/>
          </a:xfrm>
          <a:custGeom>
            <a:avLst/>
            <a:gdLst/>
            <a:ahLst/>
            <a:cxnLst/>
            <a:rect r="r" b="b" t="t" l="l"/>
            <a:pathLst>
              <a:path h="1966779" w="2844104">
                <a:moveTo>
                  <a:pt x="0" y="0"/>
                </a:moveTo>
                <a:lnTo>
                  <a:pt x="2844104" y="0"/>
                </a:lnTo>
                <a:lnTo>
                  <a:pt x="2844104" y="1966780"/>
                </a:lnTo>
                <a:lnTo>
                  <a:pt x="0" y="1966780"/>
                </a:lnTo>
                <a:lnTo>
                  <a:pt x="0" y="0"/>
                </a:lnTo>
                <a:close/>
              </a:path>
            </a:pathLst>
          </a:custGeom>
          <a:blipFill>
            <a:blip r:embed="rId5">
              <a:extLst>
                <a:ext uri="{96DAC541-7B7A-43D3-8B79-37D633B846F1}">
                  <asvg:svgBlip xmlns:asvg="http://schemas.microsoft.com/office/drawing/2016/SVG/main" r:embed="rId6"/>
                </a:ext>
              </a:extLst>
            </a:blip>
            <a:stretch>
              <a:fillRect l="-92476" t="-5261" r="0" b="0"/>
            </a:stretch>
          </a:blipFill>
        </p:spPr>
      </p:sp>
      <p:sp>
        <p:nvSpPr>
          <p:cNvPr name="Freeform 9" id="9"/>
          <p:cNvSpPr/>
          <p:nvPr/>
        </p:nvSpPr>
        <p:spPr>
          <a:xfrm flipH="false" flipV="false" rot="0">
            <a:off x="1274301" y="7554919"/>
            <a:ext cx="1457874" cy="1444620"/>
          </a:xfrm>
          <a:custGeom>
            <a:avLst/>
            <a:gdLst/>
            <a:ahLst/>
            <a:cxnLst/>
            <a:rect r="r" b="b" t="t" l="l"/>
            <a:pathLst>
              <a:path h="1444620" w="1457874">
                <a:moveTo>
                  <a:pt x="0" y="0"/>
                </a:moveTo>
                <a:lnTo>
                  <a:pt x="1457874" y="0"/>
                </a:lnTo>
                <a:lnTo>
                  <a:pt x="1457874" y="1444620"/>
                </a:lnTo>
                <a:lnTo>
                  <a:pt x="0" y="144462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Tree>
  </p:cSld>
  <p:clrMapOvr>
    <a:masterClrMapping/>
  </p:clrMapOvr>
  <p:transition spd="slow">
    <p:push dir="l"/>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DAGdZESb23U</dc:identifier>
  <dcterms:modified xsi:type="dcterms:W3CDTF">2011-08-01T06:04:30Z</dcterms:modified>
  <cp:revision>1</cp:revision>
  <dc:title>TN 25 mallipohja</dc:title>
</cp:coreProperties>
</file>